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5" r:id="rId20"/>
    <p:sldId id="277" r:id="rId21"/>
    <p:sldId id="278" r:id="rId22"/>
    <p:sldId id="279" r:id="rId23"/>
    <p:sldId id="280" r:id="rId24"/>
    <p:sldId id="281" r:id="rId25"/>
    <p:sldId id="268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5D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69" autoAdjust="0"/>
  </p:normalViewPr>
  <p:slideViewPr>
    <p:cSldViewPr>
      <p:cViewPr varScale="1">
        <p:scale>
          <a:sx n="108" d="100"/>
          <a:sy n="108" d="100"/>
        </p:scale>
        <p:origin x="-83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en-US" dirty="0" smtClean="0"/>
              <a:t>Server Response Time</a:t>
            </a:r>
            <a:endParaRPr lang="en-US" alt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Delay (ms)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Low</c:v>
                </c:pt>
                <c:pt idx="1">
                  <c:v>Medium</c:v>
                </c:pt>
                <c:pt idx="2">
                  <c:v>High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71.8</c:v>
                </c:pt>
                <c:pt idx="1">
                  <c:v>89.4</c:v>
                </c:pt>
                <c:pt idx="2">
                  <c:v>93.2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8040576"/>
        <c:axId val="83763776"/>
      </c:barChart>
      <c:catAx>
        <c:axId val="78040576"/>
        <c:scaling>
          <c:orientation val="minMax"/>
        </c:scaling>
        <c:delete val="0"/>
        <c:axPos val="b"/>
        <c:majorTickMark val="out"/>
        <c:minorTickMark val="none"/>
        <c:tickLblPos val="nextTo"/>
        <c:crossAx val="83763776"/>
        <c:crosses val="autoZero"/>
        <c:auto val="1"/>
        <c:lblAlgn val="ctr"/>
        <c:lblOffset val="100"/>
        <c:noMultiLvlLbl val="0"/>
      </c:catAx>
      <c:valAx>
        <c:axId val="837637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804057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0.18182</cdr:x>
      <cdr:y>0.2835</cdr:y>
    </cdr:from>
    <cdr:to>
      <cdr:x>0.2645</cdr:x>
      <cdr:y>0.35437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152128" y="1152128"/>
          <a:ext cx="523959" cy="2880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 smtClean="0"/>
            <a:t>71.8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0.39773</cdr:x>
      <cdr:y>0.15947</cdr:y>
    </cdr:from>
    <cdr:to>
      <cdr:x>0.48041</cdr:x>
      <cdr:y>0.23034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520280" y="648072"/>
          <a:ext cx="523959" cy="2880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 smtClean="0"/>
            <a:t>89.</a:t>
          </a:r>
          <a:r>
            <a:rPr lang="en-US" dirty="0" smtClean="0"/>
            <a:t>4</a:t>
          </a:r>
          <a:endParaRPr lang="en-US" sz="1100" dirty="0" smtClean="0"/>
        </a:p>
      </cdr:txBody>
    </cdr:sp>
  </cdr:relSizeAnchor>
  <cdr:relSizeAnchor xmlns:cdr="http://schemas.openxmlformats.org/drawingml/2006/chartDrawing">
    <cdr:from>
      <cdr:x>0.61364</cdr:x>
      <cdr:y>0.14175</cdr:y>
    </cdr:from>
    <cdr:to>
      <cdr:x>0.69632</cdr:x>
      <cdr:y>0.21262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3888432" y="576064"/>
          <a:ext cx="523959" cy="2880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 smtClean="0"/>
            <a:t>93.2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C2089-CB1B-4D33-890F-5675033AC523}" type="datetimeFigureOut">
              <a:rPr lang="en-US" smtClean="0"/>
              <a:t>12/1/2013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86CE9-CD4A-451B-8F30-2876398323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31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86CE9-CD4A-451B-8F30-28763983237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927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7145-49FE-49B2-9E48-AC12C2B6308A}" type="datetimeFigureOut">
              <a:rPr lang="en-US" smtClean="0"/>
              <a:t>12/1/2013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F3A8F-686C-47A2-B6AD-25755CC5CAF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7145-49FE-49B2-9E48-AC12C2B6308A}" type="datetimeFigureOut">
              <a:rPr lang="en-US" smtClean="0"/>
              <a:t>12/1/2013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F3A8F-686C-47A2-B6AD-25755CC5CAF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7145-49FE-49B2-9E48-AC12C2B6308A}" type="datetimeFigureOut">
              <a:rPr lang="en-US" smtClean="0"/>
              <a:t>12/1/2013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F3A8F-686C-47A2-B6AD-25755CC5CAF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fld id="{9CD67145-49FE-49B2-9E48-AC12C2B6308A}" type="datetimeFigureOut">
              <a:rPr lang="en-US" smtClean="0"/>
              <a:t>12/1/2013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F3A8F-686C-47A2-B6AD-25755CC5CAF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7145-49FE-49B2-9E48-AC12C2B6308A}" type="datetimeFigureOut">
              <a:rPr lang="en-US" smtClean="0"/>
              <a:t>12/1/2013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F3A8F-686C-47A2-B6AD-25755CC5CAF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7145-49FE-49B2-9E48-AC12C2B6308A}" type="datetimeFigureOut">
              <a:rPr lang="en-US" smtClean="0"/>
              <a:t>12/1/2013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F3A8F-686C-47A2-B6AD-25755CC5CAF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7145-49FE-49B2-9E48-AC12C2B6308A}" type="datetimeFigureOut">
              <a:rPr lang="en-US" smtClean="0"/>
              <a:t>12/1/2013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F3A8F-686C-47A2-B6AD-25755CC5CAF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7145-49FE-49B2-9E48-AC12C2B6308A}" type="datetimeFigureOut">
              <a:rPr lang="en-US" smtClean="0"/>
              <a:t>12/1/2013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F3A8F-686C-47A2-B6AD-25755CC5CAF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7145-49FE-49B2-9E48-AC12C2B6308A}" type="datetimeFigureOut">
              <a:rPr lang="en-US" smtClean="0"/>
              <a:t>12/1/2013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F3A8F-686C-47A2-B6AD-25755CC5CAFB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7145-49FE-49B2-9E48-AC12C2B6308A}" type="datetimeFigureOut">
              <a:rPr lang="en-US" smtClean="0"/>
              <a:t>12/1/2013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F3A8F-686C-47A2-B6AD-25755CC5CAF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7145-49FE-49B2-9E48-AC12C2B6308A}" type="datetimeFigureOut">
              <a:rPr lang="en-US" smtClean="0"/>
              <a:t>12/1/2013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F3A8F-686C-47A2-B6AD-25755CC5CAFB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9CD67145-49FE-49B2-9E48-AC12C2B6308A}" type="datetimeFigureOut">
              <a:rPr lang="en-US" smtClean="0"/>
              <a:t>12/1/2013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B24F3A8F-686C-47A2-B6AD-25755CC5CAF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3.wdp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>
                <a:solidFill>
                  <a:srgbClr val="C00000"/>
                </a:solidFill>
              </a:rPr>
              <a:t>Security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Emergency Situations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Jun Yi, Yiming Peng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20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剪去单角的矩形 16"/>
          <p:cNvSpPr/>
          <p:nvPr/>
        </p:nvSpPr>
        <p:spPr>
          <a:xfrm flipH="1">
            <a:off x="3347864" y="1844824"/>
            <a:ext cx="5472608" cy="4680520"/>
          </a:xfrm>
          <a:prstGeom prst="snip1Rect">
            <a:avLst>
              <a:gd name="adj" fmla="val 13849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Level </a:t>
            </a:r>
            <a:r>
              <a:rPr lang="en-US" dirty="0" smtClean="0">
                <a:solidFill>
                  <a:srgbClr val="FF0000"/>
                </a:solidFill>
              </a:rPr>
              <a:t>High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44587" y="1498720"/>
            <a:ext cx="1490076" cy="1736610"/>
            <a:chOff x="6958557" y="4797152"/>
            <a:chExt cx="1563590" cy="1822287"/>
          </a:xfrm>
        </p:grpSpPr>
        <p:pic>
          <p:nvPicPr>
            <p:cNvPr id="4" name="Picture 2" descr="http://www.cubernetworks.com/wp-content/uploads/2013/10/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8557" y="4797152"/>
              <a:ext cx="1563590" cy="1652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995930" y="6311662"/>
              <a:ext cx="1488845" cy="30777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Data Server</a:t>
              </a:r>
              <a:endParaRPr lang="en-US" sz="14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20473" y="3428960"/>
            <a:ext cx="1567872" cy="1656263"/>
            <a:chOff x="3455421" y="4691644"/>
            <a:chExt cx="1918762" cy="2026934"/>
          </a:xfrm>
        </p:grpSpPr>
        <p:grpSp>
          <p:nvGrpSpPr>
            <p:cNvPr id="13" name="组合 12"/>
            <p:cNvGrpSpPr/>
            <p:nvPr/>
          </p:nvGrpSpPr>
          <p:grpSpPr>
            <a:xfrm>
              <a:off x="3541674" y="4691644"/>
              <a:ext cx="1746257" cy="1760269"/>
              <a:chOff x="3226755" y="4784607"/>
              <a:chExt cx="1746257" cy="1760269"/>
            </a:xfrm>
          </p:grpSpPr>
          <p:pic>
            <p:nvPicPr>
              <p:cNvPr id="15" name="Picture 13" descr="安全锁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6755" y="4784607"/>
                <a:ext cx="1746257" cy="1746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300427" y="5133125"/>
                <a:ext cx="1411751" cy="1411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3455421" y="6341921"/>
              <a:ext cx="1918762" cy="37665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Kerberos Server</a:t>
              </a:r>
              <a:endParaRPr lang="en-US" sz="1400" dirty="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783934" y="2179976"/>
            <a:ext cx="860653" cy="1402290"/>
            <a:chOff x="1783934" y="2179976"/>
            <a:chExt cx="860653" cy="1402290"/>
          </a:xfrm>
        </p:grpSpPr>
        <p:cxnSp>
          <p:nvCxnSpPr>
            <p:cNvPr id="19" name="曲线连接符 18"/>
            <p:cNvCxnSpPr>
              <a:stCxn id="21" idx="3"/>
              <a:endCxn id="4" idx="1"/>
            </p:cNvCxnSpPr>
            <p:nvPr/>
          </p:nvCxnSpPr>
          <p:spPr>
            <a:xfrm flipV="1">
              <a:off x="1783934" y="2285930"/>
              <a:ext cx="860653" cy="1296336"/>
            </a:xfrm>
            <a:prstGeom prst="curvedConnector3">
              <a:avLst>
                <a:gd name="adj1" fmla="val 50000"/>
              </a:avLst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 rot="17177216">
              <a:off x="1466923" y="2641673"/>
              <a:ext cx="1231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Service Ticket</a:t>
              </a:r>
              <a:endParaRPr lang="en-US" sz="14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24883" y="3428377"/>
            <a:ext cx="1359051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Encryption Key</a:t>
            </a:r>
            <a:endParaRPr lang="en-US" sz="1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79512" y="5571237"/>
            <a:ext cx="3024336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Certificate</a:t>
            </a:r>
          </a:p>
          <a:p>
            <a:r>
              <a:rPr lang="en-US" dirty="0" smtClean="0"/>
              <a:t>Hash value of all the data in that row with some paddings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931244" y="1613991"/>
            <a:ext cx="5689080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The database is also encrypted using AES</a:t>
            </a:r>
            <a:endParaRPr lang="en-US" sz="2400" b="1" dirty="0"/>
          </a:p>
        </p:txBody>
      </p:sp>
      <p:grpSp>
        <p:nvGrpSpPr>
          <p:cNvPr id="62" name="组合 61"/>
          <p:cNvGrpSpPr/>
          <p:nvPr/>
        </p:nvGrpSpPr>
        <p:grpSpPr>
          <a:xfrm>
            <a:off x="3641658" y="2100080"/>
            <a:ext cx="4962790" cy="4251786"/>
            <a:chOff x="3641658" y="2100080"/>
            <a:chExt cx="4962790" cy="4251786"/>
          </a:xfrm>
        </p:grpSpPr>
        <p:sp>
          <p:nvSpPr>
            <p:cNvPr id="24" name="TextBox 23"/>
            <p:cNvSpPr txBox="1"/>
            <p:nvPr/>
          </p:nvSpPr>
          <p:spPr>
            <a:xfrm>
              <a:off x="4775784" y="2100080"/>
              <a:ext cx="2808312" cy="3717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Service Request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85123" y="3396415"/>
              <a:ext cx="2589634" cy="3717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Get the Encryption Key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90406" y="2749432"/>
              <a:ext cx="3379068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Check Ticket and Authenticator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03676" y="4850047"/>
              <a:ext cx="1944216" cy="3717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Encrypt new data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27662" y="5416290"/>
              <a:ext cx="209624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into database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41658" y="4279747"/>
              <a:ext cx="2268252" cy="36933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Generate Certificate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36196" y="4279747"/>
              <a:ext cx="2268252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Query the database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88224" y="4850047"/>
              <a:ext cx="1764196" cy="36933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Decrypt result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462210" y="5416290"/>
              <a:ext cx="2016224" cy="36933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Check Certificate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399203" y="5982534"/>
              <a:ext cx="2142238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Send data to client</a:t>
              </a:r>
              <a:endParaRPr lang="en-US" dirty="0"/>
            </a:p>
          </p:txBody>
        </p:sp>
        <p:cxnSp>
          <p:nvCxnSpPr>
            <p:cNvPr id="35" name="直接箭头连接符 34"/>
            <p:cNvCxnSpPr>
              <a:stCxn id="24" idx="2"/>
              <a:endCxn id="26" idx="0"/>
            </p:cNvCxnSpPr>
            <p:nvPr/>
          </p:nvCxnSpPr>
          <p:spPr>
            <a:xfrm>
              <a:off x="6179940" y="2471780"/>
              <a:ext cx="0" cy="2776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>
              <a:stCxn id="26" idx="2"/>
              <a:endCxn id="25" idx="0"/>
            </p:cNvCxnSpPr>
            <p:nvPr/>
          </p:nvCxnSpPr>
          <p:spPr>
            <a:xfrm>
              <a:off x="6179940" y="3118764"/>
              <a:ext cx="0" cy="27765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肘形连接符 42"/>
            <p:cNvCxnSpPr>
              <a:stCxn id="25" idx="2"/>
              <a:endCxn id="29" idx="0"/>
            </p:cNvCxnSpPr>
            <p:nvPr/>
          </p:nvCxnSpPr>
          <p:spPr>
            <a:xfrm rot="5400000">
              <a:off x="5222046" y="3321853"/>
              <a:ext cx="511632" cy="1404156"/>
            </a:xfrm>
            <a:prstGeom prst="bentConnector3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肘形连接符 44"/>
            <p:cNvCxnSpPr>
              <a:stCxn id="25" idx="2"/>
              <a:endCxn id="30" idx="0"/>
            </p:cNvCxnSpPr>
            <p:nvPr/>
          </p:nvCxnSpPr>
          <p:spPr>
            <a:xfrm rot="16200000" flipH="1">
              <a:off x="6569315" y="3378740"/>
              <a:ext cx="511632" cy="1290382"/>
            </a:xfrm>
            <a:prstGeom prst="bentConnector3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29" idx="2"/>
              <a:endCxn id="27" idx="0"/>
            </p:cNvCxnSpPr>
            <p:nvPr/>
          </p:nvCxnSpPr>
          <p:spPr>
            <a:xfrm>
              <a:off x="4775784" y="4649079"/>
              <a:ext cx="0" cy="20096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27" idx="2"/>
              <a:endCxn id="28" idx="0"/>
            </p:cNvCxnSpPr>
            <p:nvPr/>
          </p:nvCxnSpPr>
          <p:spPr>
            <a:xfrm>
              <a:off x="4775784" y="5221747"/>
              <a:ext cx="0" cy="19454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stCxn id="30" idx="2"/>
              <a:endCxn id="31" idx="0"/>
            </p:cNvCxnSpPr>
            <p:nvPr/>
          </p:nvCxnSpPr>
          <p:spPr>
            <a:xfrm>
              <a:off x="7470322" y="4649079"/>
              <a:ext cx="0" cy="20096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>
              <a:stCxn id="31" idx="2"/>
              <a:endCxn id="32" idx="0"/>
            </p:cNvCxnSpPr>
            <p:nvPr/>
          </p:nvCxnSpPr>
          <p:spPr>
            <a:xfrm>
              <a:off x="7470322" y="5219379"/>
              <a:ext cx="0" cy="1969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32" idx="2"/>
              <a:endCxn id="33" idx="0"/>
            </p:cNvCxnSpPr>
            <p:nvPr/>
          </p:nvCxnSpPr>
          <p:spPr>
            <a:xfrm>
              <a:off x="7470322" y="5785622"/>
              <a:ext cx="0" cy="1969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412332" y="3768115"/>
              <a:ext cx="815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Post</a:t>
              </a:r>
              <a:endParaRPr lang="en-US" sz="12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481274" y="3768115"/>
              <a:ext cx="466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Get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43015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  <p:bldP spid="21" grpId="0" animBg="1"/>
      <p:bldP spid="56" grpId="0" animBg="1"/>
      <p:bldP spid="57" grpId="0" animBg="1"/>
      <p:bldP spid="5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Level </a:t>
            </a:r>
            <a:r>
              <a:rPr lang="en-US" dirty="0" smtClean="0">
                <a:solidFill>
                  <a:srgbClr val="FF0000"/>
                </a:solidFill>
              </a:rPr>
              <a:t>High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372200" y="1858289"/>
            <a:ext cx="2200275" cy="4210050"/>
            <a:chOff x="6372200" y="1858289"/>
            <a:chExt cx="2200275" cy="4210050"/>
          </a:xfrm>
        </p:grpSpPr>
        <p:pic>
          <p:nvPicPr>
            <p:cNvPr id="2051" name="Picture 3" descr="E:\Junzai\Photos\豌豆荚截图\Trustworty Final\豌豆荚截图2013112723490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0" y="1858289"/>
              <a:ext cx="2200275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860269" y="5699007"/>
              <a:ext cx="1224136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Result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50221" y="1931988"/>
            <a:ext cx="1733947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Summary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2393653"/>
            <a:ext cx="5616624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Database is encrypted using AES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Encryption key is never stored in the data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data server is able to decrypt the data only when an authenticated user brings a ticket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Certificate code helps detect the unauthorized changes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 attacker cannot understand or forge anything even if he has the full access to the Data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security resources can be put on Kerberos Server rather than Data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Best used at:</a:t>
            </a:r>
            <a:r>
              <a:rPr lang="en-US" dirty="0"/>
              <a:t> </a:t>
            </a:r>
            <a:r>
              <a:rPr lang="en-US" dirty="0" smtClean="0"/>
              <a:t>Terrorist </a:t>
            </a:r>
            <a:r>
              <a:rPr lang="en-US" dirty="0"/>
              <a:t>attack, </a:t>
            </a:r>
            <a:r>
              <a:rPr lang="en-US" dirty="0" smtClean="0"/>
              <a:t>aliens attack, etc.</a:t>
            </a:r>
          </a:p>
        </p:txBody>
      </p:sp>
      <p:pic>
        <p:nvPicPr>
          <p:cNvPr id="2053" name="Picture 5" descr="http://www.iconpng.com/png/transports/uf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696" y="-531440"/>
            <a:ext cx="1564084" cy="15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119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96 -0.00879 C -0.01406 -0.00833 0.03872 -0.00717 0.09358 -0.0037 C 0.11215 -0.00139 0.13038 -0.0007 0.14879 0.00162 C 0.16372 0.0074 0.18108 0.00879 0.19653 0.01064 C 0.20851 0.01388 0.22101 0.0148 0.23299 0.01596 C 0.24149 0.01804 0.24948 0.02012 0.25833 0.02128 C 0.2783 0.02706 0.29913 0.03146 0.31927 0.03284 C 0.33559 0.04048 0.35295 0.04256 0.37014 0.04603 C 0.38767 0.05366 0.40677 0.05413 0.425 0.05621 C 0.44497 0.06199 0.46406 0.07101 0.48386 0.0761 C 0.48993 0.07934 0.50278 0.08466 0.50955 0.08651 C 0.51372 0.09021 0.5184 0.0916 0.52326 0.09438 C 0.52726 0.09692 0.53056 0.10132 0.5349 0.1034 C 0.5441 0.10779 0.55208 0.11427 0.56024 0.12052 C 0.57066 0.12838 0.57691 0.14434 0.58681 0.1529 C 0.5908 0.161 0.59757 0.16609 0.60243 0.17279 C 0.60764 0.17973 0.61198 0.18783 0.61736 0.19477 C 0.61875 0.20472 0.61684 0.19824 0.62101 0.20541 C 0.62274 0.20842 0.62604 0.21443 0.62604 0.21466 C 0.62708 0.21929 0.62899 0.22322 0.63108 0.22762 C 0.63142 0.22924 0.6316 0.23109 0.63195 0.23271 C 0.63299 0.23548 0.63594 0.24011 0.63594 0.24034 C 0.63785 0.25006 0.64045 0.26 0.64288 0.26925 C 0.64531 0.30835 0.64375 0.34628 0.62309 0.37474 C 0.62066 0.38445 0.61059 0.39371 0.60434 0.39995 C 0.59479 0.40897 0.58472 0.41707 0.57396 0.42355 C 0.56858 0.42632 0.5625 0.42794 0.55747 0.43118 C 0.54844 0.43719 0.55226 0.43534 0.54566 0.43789 C 0.5349 0.44737 0.51649 0.45616 0.50347 0.45871 C 0.48594 0.4668 0.46788 0.47652 0.44948 0.47976 C 0.43559 0.48485 0.42205 0.49109 0.40747 0.49271 C 0.3967 0.49711 0.38611 0.50081 0.37517 0.50289 C 0.36858 0.5059 0.36233 0.50844 0.35538 0.5096 C 0.34809 0.51399 0.34097 0.51654 0.33299 0.51885 C 0.32101 0.52579 0.30851 0.52995 0.2967 0.53574 C 0.29254 0.53805 0.28889 0.54244 0.28507 0.54499 C 0.27604 0.551 0.26615 0.55679 0.25729 0.56303 C 0.24965 0.56858 0.24323 0.57483 0.2349 0.57899 C 0.23177 0.58293 0.22778 0.58408 0.22396 0.58778 C 0.21875 0.59287 0.21424 0.59842 0.20851 0.60259 C 0.20556 0.60837 0.2 0.61022 0.19566 0.61554 C 0.19323 0.61832 0.19097 0.62179 0.18872 0.62433 C 0.18767 0.62618 0.18576 0.62873 0.18576 0.62873 C 0.18368 0.63752 0.18229 0.64677 0.18004 0.65602 C 0.17899 0.66412 0.17726 0.67222 0.17604 0.68077 C 0.17674 0.69257 0.17674 0.70252 0.18004 0.71362 C 0.18247 0.73236 0.19149 0.75156 0.20174 0.76521 C 0.20573 0.77076 0.20972 0.77885 0.21545 0.7814 C 0.22066 0.78834 0.22847 0.79574 0.23594 0.79829 C 0.25017 0.81055 0.2691 0.81679 0.28576 0.82049 C 0.29149 0.82419 0.29722 0.82419 0.30365 0.82558 C 0.31146 0.82928 0.31545 0.82859 0.32517 0.82975 C 0.33351 0.8316 0.34201 0.83345 0.35052 0.83483 C 0.35972 0.83784 0.36979 0.83854 0.37899 0.83969 C 0.41059 0.85288 0.45035 0.85033 0.48281 0.85334 C 0.55695 0.85959 0.62969 0.86398 0.70451 0.86514 C 0.77309 0.86583 0.91024 0.86768 0.91024 0.86768 C 0.94028 0.86861 0.97066 0.86884 1.0007 0.87138 C 1.01007 0.87208 1.01945 0.87323 1.02899 0.87393 C 1.03698 0.87439 1.05261 0.87647 1.05261 0.87647 C 1.06945 0.88202 1.09636 0.88202 1.1132 0.88318 C 1.12448 0.88434 1.13542 0.88758 1.1467 0.88827 C 1.1533 0.89012 1.15868 0.89382 1.16528 0.8959 C 1.17465 0.89937 1.18438 0.90192 1.19358 0.90562 C 1.19913 0.90747 1.20469 0.91001 1.21042 0.9121 C 1.21215 0.91256 1.21354 0.91302 1.21528 0.91348 C 1.21632 0.91371 1.21823 0.91464 1.21823 0.91487 " pathEditMode="relative" rAng="0" ptsTypes="ffffffffffffffffffffffffffffffffffffffffffffffffffffffffffffffffffA">
                                      <p:cBhvr>
                                        <p:cTn id="19" dur="6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10" y="461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Administrator App</a:t>
            </a:r>
            <a:endParaRPr lang="en-US" dirty="0"/>
          </a:p>
        </p:txBody>
      </p:sp>
      <p:pic>
        <p:nvPicPr>
          <p:cNvPr id="1026" name="Picture 2" descr="E:\Junzai\Photos\豌豆荚截图\Trustworty Final\2013-11-28 23.44.4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56456"/>
            <a:ext cx="2495876" cy="4437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78578" y="1687171"/>
            <a:ext cx="465601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Allows the administrator to manage the server</a:t>
            </a:r>
            <a:endParaRPr lang="en-US" dirty="0"/>
          </a:p>
        </p:txBody>
      </p:sp>
      <p:pic>
        <p:nvPicPr>
          <p:cNvPr id="1027" name="Picture 3" descr="E:\Junzai\Photos\豌豆荚截图\Trustworty Final\2013-11-28 23.44.59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" t="30668" r="5797" b="26760"/>
          <a:stretch/>
        </p:blipFill>
        <p:spPr bwMode="auto">
          <a:xfrm>
            <a:off x="1077316" y="2385827"/>
            <a:ext cx="1708380" cy="14601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Junzai\Photos\豌豆荚截图\Trustworty Final\2013-11-28 23.45.1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7" t="39045" r="6457" b="34899"/>
          <a:stretch/>
        </p:blipFill>
        <p:spPr bwMode="auto">
          <a:xfrm>
            <a:off x="1015827" y="4318748"/>
            <a:ext cx="1831358" cy="9740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Junzai\Photos\豌豆荚截图\Trustworty Final\2013-11-28 23.45.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19" y="1755612"/>
            <a:ext cx="2496825" cy="443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3578578" y="2407976"/>
            <a:ext cx="4449806" cy="1283370"/>
            <a:chOff x="3578578" y="2407976"/>
            <a:chExt cx="4449806" cy="1283370"/>
          </a:xfrm>
        </p:grpSpPr>
        <p:sp>
          <p:nvSpPr>
            <p:cNvPr id="4" name="线形标注 2 3"/>
            <p:cNvSpPr/>
            <p:nvPr/>
          </p:nvSpPr>
          <p:spPr>
            <a:xfrm>
              <a:off x="3578578" y="2407976"/>
              <a:ext cx="2073542" cy="360040"/>
            </a:xfrm>
            <a:prstGeom prst="borderCallout2">
              <a:avLst>
                <a:gd name="adj1" fmla="val 18750"/>
                <a:gd name="adj2" fmla="val -8333"/>
                <a:gd name="adj3" fmla="val 21192"/>
                <a:gd name="adj4" fmla="val -29812"/>
                <a:gd name="adj5" fmla="val 117384"/>
                <a:gd name="adj6" fmla="val -55396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Management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78578" y="2768016"/>
              <a:ext cx="4449806" cy="92333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View all the users and their authorities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Assign them different authorities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Delete a user (to be implemented)</a:t>
              </a:r>
              <a:endParaRPr 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578578" y="3947519"/>
            <a:ext cx="4449806" cy="1283370"/>
            <a:chOff x="3578578" y="3947519"/>
            <a:chExt cx="4449806" cy="1283370"/>
          </a:xfrm>
        </p:grpSpPr>
        <p:sp>
          <p:nvSpPr>
            <p:cNvPr id="7" name="线形标注 2 6"/>
            <p:cNvSpPr/>
            <p:nvPr/>
          </p:nvSpPr>
          <p:spPr>
            <a:xfrm>
              <a:off x="3578578" y="3947519"/>
              <a:ext cx="2433582" cy="360040"/>
            </a:xfrm>
            <a:prstGeom prst="borderCallout2">
              <a:avLst>
                <a:gd name="adj1" fmla="val 18750"/>
                <a:gd name="adj2" fmla="val -8333"/>
                <a:gd name="adj3" fmla="val 21192"/>
                <a:gd name="adj4" fmla="val -22844"/>
                <a:gd name="adj5" fmla="val 102732"/>
                <a:gd name="adj6" fmla="val -3946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Incident Management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78578" y="4307559"/>
              <a:ext cx="4449806" cy="92333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View all the incidents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Lock the incident to make it read-only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Unlock the incident to make it editable</a:t>
              </a:r>
            </a:p>
          </p:txBody>
        </p:sp>
      </p:grpSp>
      <p:sp>
        <p:nvSpPr>
          <p:cNvPr id="11" name="线形标注 2 10"/>
          <p:cNvSpPr/>
          <p:nvPr/>
        </p:nvSpPr>
        <p:spPr>
          <a:xfrm>
            <a:off x="3578579" y="5373216"/>
            <a:ext cx="2001534" cy="360040"/>
          </a:xfrm>
          <a:prstGeom prst="borderCallout2">
            <a:avLst>
              <a:gd name="adj1" fmla="val 18750"/>
              <a:gd name="adj2" fmla="val -8333"/>
              <a:gd name="adj3" fmla="val 21192"/>
              <a:gd name="adj4" fmla="val -22844"/>
              <a:gd name="adj5" fmla="val 97848"/>
              <a:gd name="adj6" fmla="val -4869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Settings</a:t>
            </a:r>
          </a:p>
        </p:txBody>
      </p:sp>
      <p:pic>
        <p:nvPicPr>
          <p:cNvPr id="1029" name="Picture 5" descr="E:\Junzai\Photos\豌豆荚截图\Trustworty Final\2013-11-28 23.45.30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8" t="21256" r="6476" b="17258"/>
          <a:stretch/>
        </p:blipFill>
        <p:spPr bwMode="auto">
          <a:xfrm>
            <a:off x="910015" y="2734669"/>
            <a:ext cx="1937170" cy="2425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266532" y="6069010"/>
            <a:ext cx="12241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635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1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Administrator Login</a:t>
            </a:r>
            <a:endParaRPr 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6620197" y="1883246"/>
            <a:ext cx="2200275" cy="4210050"/>
            <a:chOff x="6444208" y="1844824"/>
            <a:chExt cx="2200275" cy="4210050"/>
          </a:xfrm>
        </p:grpSpPr>
        <p:pic>
          <p:nvPicPr>
            <p:cNvPr id="3" name="Picture 2" descr="C:\Users\Junzai\Dropbox\Camera Uploads\2013-11-27 15.24.2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1844824"/>
              <a:ext cx="2200275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E:\Junzai\Photos\豌豆荚截图\Trustworty Final\2013-11-28 23.44.36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46"/>
            <a:stretch/>
          </p:blipFill>
          <p:spPr bwMode="auto">
            <a:xfrm>
              <a:off x="6588224" y="2204864"/>
              <a:ext cx="1903712" cy="3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467544" y="1628800"/>
            <a:ext cx="3600400" cy="36933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Authenticate Code (Security Token)</a:t>
            </a:r>
            <a:endParaRPr lang="en-US" dirty="0"/>
          </a:p>
        </p:txBody>
      </p:sp>
      <p:pic>
        <p:nvPicPr>
          <p:cNvPr id="2052" name="Picture 4" descr="http://www.cxounplugged.com/wp-content/uploads/2013/01/url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2391" l="0" r="9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1771">
            <a:off x="4589160" y="1389806"/>
            <a:ext cx="1534993" cy="84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3" y="2276872"/>
            <a:ext cx="5832649" cy="397031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 6 or 8 digits number code that is generated and refreshed by the client every 30 seconds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code is </a:t>
            </a:r>
            <a:r>
              <a:rPr lang="en-US" b="1" dirty="0" smtClean="0">
                <a:solidFill>
                  <a:srgbClr val="FF0000"/>
                </a:solidFill>
              </a:rPr>
              <a:t>unique</a:t>
            </a:r>
            <a:r>
              <a:rPr lang="en-US" dirty="0" smtClean="0"/>
              <a:t> to every device and every user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Server </a:t>
            </a:r>
            <a:r>
              <a:rPr lang="en-US" dirty="0" smtClean="0"/>
              <a:t>generates the same code separately and verifies the client’s code </a:t>
            </a:r>
            <a:r>
              <a:rPr lang="en-US" b="1" dirty="0" smtClean="0">
                <a:solidFill>
                  <a:srgbClr val="FF0000"/>
                </a:solidFill>
              </a:rPr>
              <a:t>before</a:t>
            </a:r>
            <a:r>
              <a:rPr lang="en-US" dirty="0" smtClean="0"/>
              <a:t> </a:t>
            </a:r>
            <a:r>
              <a:rPr lang="en-US" dirty="0"/>
              <a:t>checking the password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Administrator should use his own device in addition to having the password</a:t>
            </a:r>
          </a:p>
        </p:txBody>
      </p:sp>
    </p:spTree>
    <p:extLst>
      <p:ext uri="{BB962C8B-B14F-4D97-AF65-F5344CB8AC3E}">
        <p14:creationId xmlns:p14="http://schemas.microsoft.com/office/powerpoint/2010/main" val="3373665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Authenticate Code</a:t>
            </a:r>
            <a:endParaRPr lang="en-US" dirty="0"/>
          </a:p>
        </p:txBody>
      </p:sp>
      <p:grpSp>
        <p:nvGrpSpPr>
          <p:cNvPr id="69" name="组合 68"/>
          <p:cNvGrpSpPr/>
          <p:nvPr/>
        </p:nvGrpSpPr>
        <p:grpSpPr>
          <a:xfrm>
            <a:off x="323528" y="1933356"/>
            <a:ext cx="4176464" cy="4303956"/>
            <a:chOff x="323528" y="1933356"/>
            <a:chExt cx="4176464" cy="4303956"/>
          </a:xfrm>
        </p:grpSpPr>
        <p:sp>
          <p:nvSpPr>
            <p:cNvPr id="4" name="矩形 3"/>
            <p:cNvSpPr/>
            <p:nvPr/>
          </p:nvSpPr>
          <p:spPr>
            <a:xfrm>
              <a:off x="323528" y="1933356"/>
              <a:ext cx="4176464" cy="43039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5576" y="1988840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Client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59832" y="1988840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644008" y="1926124"/>
            <a:ext cx="4176464" cy="4303956"/>
            <a:chOff x="4644008" y="1926124"/>
            <a:chExt cx="4176464" cy="4303956"/>
          </a:xfrm>
        </p:grpSpPr>
        <p:sp>
          <p:nvSpPr>
            <p:cNvPr id="6" name="矩形 5"/>
            <p:cNvSpPr/>
            <p:nvPr/>
          </p:nvSpPr>
          <p:spPr>
            <a:xfrm>
              <a:off x="4644008" y="1926124"/>
              <a:ext cx="4176464" cy="43039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76056" y="1988840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Client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80312" y="1988840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39552" y="2492896"/>
            <a:ext cx="3744416" cy="3385937"/>
            <a:chOff x="539552" y="2492896"/>
            <a:chExt cx="3744416" cy="3385937"/>
          </a:xfrm>
        </p:grpSpPr>
        <p:sp>
          <p:nvSpPr>
            <p:cNvPr id="9" name="流程图: 过程 8"/>
            <p:cNvSpPr/>
            <p:nvPr/>
          </p:nvSpPr>
          <p:spPr>
            <a:xfrm>
              <a:off x="2843808" y="3429520"/>
              <a:ext cx="1368152" cy="576064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Generate a secret key</a:t>
              </a:r>
              <a:endParaRPr lang="en-US" sz="1600" dirty="0"/>
            </a:p>
          </p:txBody>
        </p:sp>
        <p:sp>
          <p:nvSpPr>
            <p:cNvPr id="10" name="流程图: 过程 9"/>
            <p:cNvSpPr/>
            <p:nvPr/>
          </p:nvSpPr>
          <p:spPr>
            <a:xfrm>
              <a:off x="550232" y="3428990"/>
              <a:ext cx="1368152" cy="576064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Send MAC Address</a:t>
              </a:r>
              <a:endParaRPr lang="en-US" sz="1600" dirty="0"/>
            </a:p>
          </p:txBody>
        </p:sp>
        <p:sp>
          <p:nvSpPr>
            <p:cNvPr id="11" name="流程图: 过程 10"/>
            <p:cNvSpPr/>
            <p:nvPr/>
          </p:nvSpPr>
          <p:spPr>
            <a:xfrm>
              <a:off x="2843808" y="4366144"/>
              <a:ext cx="1368152" cy="576064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Calculate the </a:t>
              </a:r>
              <a:r>
                <a:rPr lang="en-US" sz="1600" b="1" dirty="0" smtClean="0"/>
                <a:t>Seed</a:t>
              </a:r>
              <a:r>
                <a:rPr lang="en-US" sz="1600" dirty="0" smtClean="0"/>
                <a:t>(MD5)</a:t>
              </a:r>
              <a:endParaRPr lang="en-US" sz="1600" dirty="0"/>
            </a:p>
          </p:txBody>
        </p:sp>
        <p:sp>
          <p:nvSpPr>
            <p:cNvPr id="12" name="流程图: 过程 11"/>
            <p:cNvSpPr/>
            <p:nvPr/>
          </p:nvSpPr>
          <p:spPr>
            <a:xfrm>
              <a:off x="539552" y="4366144"/>
              <a:ext cx="1368152" cy="576064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Calculate the </a:t>
              </a:r>
              <a:r>
                <a:rPr lang="en-US" sz="1600" b="1" dirty="0" smtClean="0"/>
                <a:t>Seed</a:t>
              </a:r>
              <a:r>
                <a:rPr lang="en-US" sz="1600" dirty="0" smtClean="0"/>
                <a:t>(MD5)</a:t>
              </a:r>
              <a:endParaRPr lang="en-US" sz="1600" dirty="0"/>
            </a:p>
          </p:txBody>
        </p:sp>
        <p:sp>
          <p:nvSpPr>
            <p:cNvPr id="13" name="流程图: 过程 12"/>
            <p:cNvSpPr/>
            <p:nvPr/>
          </p:nvSpPr>
          <p:spPr>
            <a:xfrm>
              <a:off x="540433" y="5302769"/>
              <a:ext cx="1368152" cy="576064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Store it in local storage</a:t>
              </a:r>
              <a:endParaRPr lang="en-US" sz="1600" dirty="0"/>
            </a:p>
          </p:txBody>
        </p:sp>
        <p:sp>
          <p:nvSpPr>
            <p:cNvPr id="14" name="流程图: 过程 13"/>
            <p:cNvSpPr/>
            <p:nvPr/>
          </p:nvSpPr>
          <p:spPr>
            <a:xfrm>
              <a:off x="2843808" y="2492896"/>
              <a:ext cx="1368152" cy="576064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New admin created</a:t>
              </a:r>
              <a:endParaRPr lang="en-US" sz="1600" dirty="0"/>
            </a:p>
          </p:txBody>
        </p:sp>
        <p:sp>
          <p:nvSpPr>
            <p:cNvPr id="15" name="流程图: 过程 14"/>
            <p:cNvSpPr/>
            <p:nvPr/>
          </p:nvSpPr>
          <p:spPr>
            <a:xfrm>
              <a:off x="2771800" y="5302769"/>
              <a:ext cx="1512168" cy="576064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Store both in the database</a:t>
              </a:r>
              <a:endParaRPr lang="en-US" sz="1600" dirty="0"/>
            </a:p>
          </p:txBody>
        </p:sp>
        <p:cxnSp>
          <p:nvCxnSpPr>
            <p:cNvPr id="17" name="直接箭头连接符 16"/>
            <p:cNvCxnSpPr>
              <a:stCxn id="14" idx="2"/>
              <a:endCxn id="9" idx="0"/>
            </p:cNvCxnSpPr>
            <p:nvPr/>
          </p:nvCxnSpPr>
          <p:spPr>
            <a:xfrm>
              <a:off x="3527884" y="3068960"/>
              <a:ext cx="0" cy="3605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9" idx="2"/>
            </p:cNvCxnSpPr>
            <p:nvPr/>
          </p:nvCxnSpPr>
          <p:spPr>
            <a:xfrm>
              <a:off x="3527884" y="4005584"/>
              <a:ext cx="0" cy="3605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1" idx="2"/>
              <a:endCxn id="15" idx="0"/>
            </p:cNvCxnSpPr>
            <p:nvPr/>
          </p:nvCxnSpPr>
          <p:spPr>
            <a:xfrm>
              <a:off x="3527884" y="4942208"/>
              <a:ext cx="0" cy="3605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9" idx="1"/>
            </p:cNvCxnSpPr>
            <p:nvPr/>
          </p:nvCxnSpPr>
          <p:spPr>
            <a:xfrm flipH="1">
              <a:off x="1918384" y="3717552"/>
              <a:ext cx="925424" cy="93662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0" idx="3"/>
              <a:endCxn id="15" idx="1"/>
            </p:cNvCxnSpPr>
            <p:nvPr/>
          </p:nvCxnSpPr>
          <p:spPr>
            <a:xfrm>
              <a:off x="1918384" y="3717022"/>
              <a:ext cx="853416" cy="1873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2" idx="2"/>
              <a:endCxn id="13" idx="0"/>
            </p:cNvCxnSpPr>
            <p:nvPr/>
          </p:nvCxnSpPr>
          <p:spPr>
            <a:xfrm>
              <a:off x="1223628" y="4942208"/>
              <a:ext cx="881" cy="3605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流程图: 过程 29"/>
            <p:cNvSpPr/>
            <p:nvPr/>
          </p:nvSpPr>
          <p:spPr>
            <a:xfrm>
              <a:off x="550232" y="2492896"/>
              <a:ext cx="1368152" cy="576064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New admin created</a:t>
              </a:r>
              <a:endParaRPr lang="en-US" sz="1600" dirty="0"/>
            </a:p>
          </p:txBody>
        </p:sp>
        <p:cxnSp>
          <p:nvCxnSpPr>
            <p:cNvPr id="33" name="直接箭头连接符 32"/>
            <p:cNvCxnSpPr>
              <a:stCxn id="30" idx="2"/>
              <a:endCxn id="10" idx="0"/>
            </p:cNvCxnSpPr>
            <p:nvPr/>
          </p:nvCxnSpPr>
          <p:spPr>
            <a:xfrm>
              <a:off x="1234308" y="3068960"/>
              <a:ext cx="0" cy="3600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>
              <a:off x="1224509" y="4005054"/>
              <a:ext cx="0" cy="3605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 rot="18853143">
              <a:off x="2058230" y="3861655"/>
              <a:ext cx="7519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Securely</a:t>
              </a:r>
              <a:endParaRPr lang="en-US" sz="1100" dirty="0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4860032" y="2492896"/>
            <a:ext cx="3672408" cy="3385937"/>
            <a:chOff x="4860032" y="2492896"/>
            <a:chExt cx="3672408" cy="3385937"/>
          </a:xfrm>
        </p:grpSpPr>
        <p:sp>
          <p:nvSpPr>
            <p:cNvPr id="38" name="流程图: 过程 37"/>
            <p:cNvSpPr/>
            <p:nvPr/>
          </p:nvSpPr>
          <p:spPr>
            <a:xfrm>
              <a:off x="4860032" y="2492896"/>
              <a:ext cx="1368152" cy="576064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Application starts</a:t>
              </a:r>
              <a:endParaRPr lang="en-US" sz="1600" dirty="0"/>
            </a:p>
          </p:txBody>
        </p:sp>
        <p:sp>
          <p:nvSpPr>
            <p:cNvPr id="39" name="流程图: 过程 38"/>
            <p:cNvSpPr/>
            <p:nvPr/>
          </p:nvSpPr>
          <p:spPr>
            <a:xfrm>
              <a:off x="7163626" y="2492896"/>
              <a:ext cx="1368152" cy="576064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Get system time</a:t>
              </a:r>
              <a:endParaRPr lang="en-US" sz="1600" dirty="0"/>
            </a:p>
          </p:txBody>
        </p:sp>
        <p:sp>
          <p:nvSpPr>
            <p:cNvPr id="40" name="流程图: 过程 39"/>
            <p:cNvSpPr/>
            <p:nvPr/>
          </p:nvSpPr>
          <p:spPr>
            <a:xfrm>
              <a:off x="4860032" y="3428990"/>
              <a:ext cx="1368152" cy="576064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Calculate Auth. Code</a:t>
              </a:r>
              <a:endParaRPr lang="en-US" sz="1600" dirty="0"/>
            </a:p>
          </p:txBody>
        </p:sp>
        <p:cxnSp>
          <p:nvCxnSpPr>
            <p:cNvPr id="42" name="直接箭头连接符 41"/>
            <p:cNvCxnSpPr>
              <a:stCxn id="38" idx="3"/>
              <a:endCxn id="39" idx="1"/>
            </p:cNvCxnSpPr>
            <p:nvPr/>
          </p:nvCxnSpPr>
          <p:spPr>
            <a:xfrm>
              <a:off x="6228184" y="2780928"/>
              <a:ext cx="9354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9" idx="1"/>
              <a:endCxn id="40" idx="3"/>
            </p:cNvCxnSpPr>
            <p:nvPr/>
          </p:nvCxnSpPr>
          <p:spPr>
            <a:xfrm flipH="1">
              <a:off x="6228184" y="2780928"/>
              <a:ext cx="935442" cy="9360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流程图: 过程 47"/>
            <p:cNvSpPr/>
            <p:nvPr/>
          </p:nvSpPr>
          <p:spPr>
            <a:xfrm>
              <a:off x="4860032" y="4365614"/>
              <a:ext cx="1368152" cy="576064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User input password</a:t>
              </a:r>
              <a:endParaRPr lang="en-US" sz="1600" dirty="0"/>
            </a:p>
          </p:txBody>
        </p:sp>
        <p:sp>
          <p:nvSpPr>
            <p:cNvPr id="51" name="流程图: 过程 50"/>
            <p:cNvSpPr/>
            <p:nvPr/>
          </p:nvSpPr>
          <p:spPr>
            <a:xfrm>
              <a:off x="7163626" y="4366144"/>
              <a:ext cx="1368152" cy="576064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Calculate Auth. Code</a:t>
              </a:r>
              <a:endParaRPr lang="en-US" sz="1600" dirty="0"/>
            </a:p>
          </p:txBody>
        </p:sp>
        <p:cxnSp>
          <p:nvCxnSpPr>
            <p:cNvPr id="53" name="直接箭头连接符 52"/>
            <p:cNvCxnSpPr>
              <a:stCxn id="39" idx="2"/>
            </p:cNvCxnSpPr>
            <p:nvPr/>
          </p:nvCxnSpPr>
          <p:spPr>
            <a:xfrm>
              <a:off x="7847702" y="3068960"/>
              <a:ext cx="0" cy="12795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40" idx="2"/>
            </p:cNvCxnSpPr>
            <p:nvPr/>
          </p:nvCxnSpPr>
          <p:spPr>
            <a:xfrm>
              <a:off x="5544108" y="4005054"/>
              <a:ext cx="0" cy="3480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>
              <a:stCxn id="48" idx="3"/>
              <a:endCxn id="51" idx="1"/>
            </p:cNvCxnSpPr>
            <p:nvPr/>
          </p:nvCxnSpPr>
          <p:spPr>
            <a:xfrm>
              <a:off x="6228184" y="4653646"/>
              <a:ext cx="935442" cy="5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流程图: 过程 58"/>
            <p:cNvSpPr/>
            <p:nvPr/>
          </p:nvSpPr>
          <p:spPr>
            <a:xfrm>
              <a:off x="7164288" y="5302769"/>
              <a:ext cx="1368152" cy="576064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Issue Ticket</a:t>
              </a:r>
              <a:endParaRPr lang="en-US" sz="1600" dirty="0"/>
            </a:p>
          </p:txBody>
        </p:sp>
        <p:sp>
          <p:nvSpPr>
            <p:cNvPr id="61" name="流程图: 过程 60"/>
            <p:cNvSpPr/>
            <p:nvPr/>
          </p:nvSpPr>
          <p:spPr>
            <a:xfrm>
              <a:off x="4860032" y="5302769"/>
              <a:ext cx="1368152" cy="576064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Contact TGS</a:t>
              </a:r>
              <a:endParaRPr lang="en-US" sz="1600" dirty="0"/>
            </a:p>
          </p:txBody>
        </p:sp>
        <p:cxnSp>
          <p:nvCxnSpPr>
            <p:cNvPr id="63" name="直接箭头连接符 62"/>
            <p:cNvCxnSpPr>
              <a:stCxn id="51" idx="2"/>
            </p:cNvCxnSpPr>
            <p:nvPr/>
          </p:nvCxnSpPr>
          <p:spPr>
            <a:xfrm>
              <a:off x="7847702" y="4942208"/>
              <a:ext cx="662" cy="3735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>
              <a:stCxn id="59" idx="1"/>
            </p:cNvCxnSpPr>
            <p:nvPr/>
          </p:nvCxnSpPr>
          <p:spPr>
            <a:xfrm flipH="1">
              <a:off x="6228184" y="5590801"/>
              <a:ext cx="9361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237648" y="2534707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Synchronize</a:t>
              </a:r>
              <a:endParaRPr lang="en-US" sz="1000" dirty="0"/>
            </a:p>
          </p:txBody>
        </p:sp>
        <p:sp>
          <p:nvSpPr>
            <p:cNvPr id="78" name="TextBox 77"/>
            <p:cNvSpPr txBox="1"/>
            <p:nvPr/>
          </p:nvSpPr>
          <p:spPr>
            <a:xfrm rot="18894711">
              <a:off x="6196004" y="3050710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Server Time</a:t>
              </a:r>
              <a:endParaRPr lang="en-US" sz="10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108367" y="4991344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Verification</a:t>
              </a:r>
              <a:endParaRPr lang="en-US" sz="10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300192" y="4406915"/>
              <a:ext cx="720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Password</a:t>
              </a:r>
              <a:endParaRPr lang="en-US" sz="10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408204" y="4653136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Code</a:t>
              </a:r>
              <a:endParaRPr lang="en-US" sz="1000" dirty="0"/>
            </a:p>
          </p:txBody>
        </p:sp>
      </p:grpSp>
      <p:sp>
        <p:nvSpPr>
          <p:cNvPr id="86" name="流程图: 过程 85"/>
          <p:cNvSpPr/>
          <p:nvPr/>
        </p:nvSpPr>
        <p:spPr>
          <a:xfrm>
            <a:off x="4860032" y="3429520"/>
            <a:ext cx="1368152" cy="576064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Calculate Auth. Code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727684" y="1564024"/>
            <a:ext cx="13681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Initialization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48164" y="1556792"/>
            <a:ext cx="13681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89" name="流程图: 过程 88"/>
          <p:cNvSpPr/>
          <p:nvPr/>
        </p:nvSpPr>
        <p:spPr>
          <a:xfrm>
            <a:off x="7163626" y="4365104"/>
            <a:ext cx="1368152" cy="576064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Calculate Auth. Code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350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6" grpId="0" animBg="1"/>
      <p:bldP spid="3" grpId="0" animBg="1"/>
      <p:bldP spid="5" grpId="0" animBg="1"/>
      <p:bldP spid="8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Authenticate Code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9252" y="1244659"/>
            <a:ext cx="2012089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Code Calculation</a:t>
            </a:r>
            <a:endParaRPr lang="en-US" sz="2000" dirty="0"/>
          </a:p>
        </p:txBody>
      </p:sp>
      <p:grpSp>
        <p:nvGrpSpPr>
          <p:cNvPr id="60" name="组合 59"/>
          <p:cNvGrpSpPr/>
          <p:nvPr/>
        </p:nvGrpSpPr>
        <p:grpSpPr>
          <a:xfrm>
            <a:off x="611560" y="2132856"/>
            <a:ext cx="3780420" cy="4164951"/>
            <a:chOff x="611560" y="2132856"/>
            <a:chExt cx="3780420" cy="4164951"/>
          </a:xfrm>
        </p:grpSpPr>
        <p:grpSp>
          <p:nvGrpSpPr>
            <p:cNvPr id="24" name="组合 23"/>
            <p:cNvGrpSpPr/>
            <p:nvPr/>
          </p:nvGrpSpPr>
          <p:grpSpPr>
            <a:xfrm>
              <a:off x="611560" y="2132856"/>
              <a:ext cx="3780420" cy="432048"/>
              <a:chOff x="611560" y="2132856"/>
              <a:chExt cx="3780420" cy="432048"/>
            </a:xfrm>
          </p:grpSpPr>
          <p:sp>
            <p:nvSpPr>
              <p:cNvPr id="7" name="流程图: 过程 6"/>
              <p:cNvSpPr/>
              <p:nvPr/>
            </p:nvSpPr>
            <p:spPr>
              <a:xfrm>
                <a:off x="611560" y="2132856"/>
                <a:ext cx="1440160" cy="432048"/>
              </a:xfrm>
              <a:prstGeom prst="flowChartProcess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Server Time</a:t>
                </a:r>
                <a:endParaRPr lang="en-US" dirty="0"/>
              </a:p>
            </p:txBody>
          </p:sp>
          <p:sp>
            <p:nvSpPr>
              <p:cNvPr id="8" name="流程图: 过程 7"/>
              <p:cNvSpPr/>
              <p:nvPr/>
            </p:nvSpPr>
            <p:spPr>
              <a:xfrm>
                <a:off x="2051720" y="2132856"/>
                <a:ext cx="792088" cy="432048"/>
              </a:xfrm>
              <a:prstGeom prst="flowChartProcess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Seed</a:t>
                </a:r>
                <a:endParaRPr lang="en-US" dirty="0"/>
              </a:p>
            </p:txBody>
          </p:sp>
          <p:sp>
            <p:nvSpPr>
              <p:cNvPr id="9" name="流程图: 过程 8"/>
              <p:cNvSpPr/>
              <p:nvPr/>
            </p:nvSpPr>
            <p:spPr>
              <a:xfrm>
                <a:off x="2843808" y="2132856"/>
                <a:ext cx="1548172" cy="432048"/>
              </a:xfrm>
              <a:prstGeom prst="flowChartProcess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MAC Address</a:t>
                </a:r>
                <a:endParaRPr lang="en-US" dirty="0"/>
              </a:p>
            </p:txBody>
          </p:sp>
        </p:grpSp>
        <p:sp>
          <p:nvSpPr>
            <p:cNvPr id="11" name="流程图: 可选过程 10"/>
            <p:cNvSpPr/>
            <p:nvPr/>
          </p:nvSpPr>
          <p:spPr>
            <a:xfrm>
              <a:off x="1547664" y="2904779"/>
              <a:ext cx="1800200" cy="360040"/>
            </a:xfrm>
            <a:prstGeom prst="flowChartAlternateProcess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Hash (MD5 X 2)</a:t>
              </a:r>
              <a:endParaRPr lang="en-US" dirty="0"/>
            </a:p>
          </p:txBody>
        </p:sp>
        <p:sp>
          <p:nvSpPr>
            <p:cNvPr id="12" name="流程图: 过程 11"/>
            <p:cNvSpPr/>
            <p:nvPr/>
          </p:nvSpPr>
          <p:spPr>
            <a:xfrm>
              <a:off x="719989" y="3604694"/>
              <a:ext cx="3456384" cy="432048"/>
            </a:xfrm>
            <a:prstGeom prst="flowChartProcess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128-bit Hash Value</a:t>
              </a:r>
              <a:endParaRPr lang="en-US" dirty="0"/>
            </a:p>
          </p:txBody>
        </p:sp>
        <p:sp>
          <p:nvSpPr>
            <p:cNvPr id="13" name="流程图: 过程 12"/>
            <p:cNvSpPr/>
            <p:nvPr/>
          </p:nvSpPr>
          <p:spPr>
            <a:xfrm>
              <a:off x="719989" y="4393922"/>
              <a:ext cx="882098" cy="432048"/>
            </a:xfrm>
            <a:prstGeom prst="flowChartProcess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16 bits</a:t>
              </a:r>
              <a:endParaRPr lang="en-US" dirty="0"/>
            </a:p>
          </p:txBody>
        </p:sp>
        <p:sp>
          <p:nvSpPr>
            <p:cNvPr id="14" name="流程图: 过程 13"/>
            <p:cNvSpPr/>
            <p:nvPr/>
          </p:nvSpPr>
          <p:spPr>
            <a:xfrm>
              <a:off x="1746103" y="4393922"/>
              <a:ext cx="882098" cy="432048"/>
            </a:xfrm>
            <a:prstGeom prst="flowChartProcess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16 bits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54215" y="4293096"/>
              <a:ext cx="413896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…</a:t>
              </a:r>
              <a:endParaRPr lang="en-US" b="1" dirty="0"/>
            </a:p>
          </p:txBody>
        </p:sp>
        <p:sp>
          <p:nvSpPr>
            <p:cNvPr id="16" name="流程图: 过程 15"/>
            <p:cNvSpPr/>
            <p:nvPr/>
          </p:nvSpPr>
          <p:spPr>
            <a:xfrm>
              <a:off x="3294275" y="4393922"/>
              <a:ext cx="882098" cy="432048"/>
            </a:xfrm>
            <a:prstGeom prst="flowChartProcess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16 bits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754215" y="5013176"/>
              <a:ext cx="413896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…</a:t>
              </a:r>
              <a:endParaRPr lang="en-US" b="1" dirty="0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719989" y="5165845"/>
              <a:ext cx="3456384" cy="360040"/>
              <a:chOff x="737574" y="5301208"/>
              <a:chExt cx="3456384" cy="360040"/>
            </a:xfrm>
          </p:grpSpPr>
          <p:sp>
            <p:nvSpPr>
              <p:cNvPr id="17" name="流程图: 可选过程 16"/>
              <p:cNvSpPr/>
              <p:nvPr/>
            </p:nvSpPr>
            <p:spPr>
              <a:xfrm>
                <a:off x="737574" y="5301208"/>
                <a:ext cx="882098" cy="360040"/>
              </a:xfrm>
              <a:prstGeom prst="flowChartAlternateProcess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Mod 10</a:t>
                </a:r>
                <a:endParaRPr lang="en-US" sz="1600" dirty="0"/>
              </a:p>
            </p:txBody>
          </p:sp>
          <p:sp>
            <p:nvSpPr>
              <p:cNvPr id="18" name="流程图: 可选过程 17"/>
              <p:cNvSpPr/>
              <p:nvPr/>
            </p:nvSpPr>
            <p:spPr>
              <a:xfrm>
                <a:off x="1763688" y="5301208"/>
                <a:ext cx="882098" cy="360040"/>
              </a:xfrm>
              <a:prstGeom prst="flowChartAlternateProcess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Mod 10</a:t>
                </a:r>
                <a:endParaRPr lang="en-US" sz="1600" dirty="0"/>
              </a:p>
            </p:txBody>
          </p:sp>
          <p:sp>
            <p:nvSpPr>
              <p:cNvPr id="19" name="流程图: 可选过程 18"/>
              <p:cNvSpPr/>
              <p:nvPr/>
            </p:nvSpPr>
            <p:spPr>
              <a:xfrm>
                <a:off x="3311860" y="5301208"/>
                <a:ext cx="882098" cy="360040"/>
              </a:xfrm>
              <a:prstGeom prst="flowChartAlternateProcess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Mod 10</a:t>
                </a:r>
                <a:endParaRPr lang="en-US" sz="1600" dirty="0"/>
              </a:p>
            </p:txBody>
          </p:sp>
        </p:grpSp>
        <p:sp>
          <p:nvSpPr>
            <p:cNvPr id="23" name="流程图: 过程 22"/>
            <p:cNvSpPr/>
            <p:nvPr/>
          </p:nvSpPr>
          <p:spPr>
            <a:xfrm>
              <a:off x="1318593" y="5865759"/>
              <a:ext cx="2259176" cy="432048"/>
            </a:xfrm>
            <a:prstGeom prst="flowChartProcess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8-digit Number</a:t>
              </a:r>
              <a:endParaRPr lang="en-US" dirty="0"/>
            </a:p>
          </p:txBody>
        </p:sp>
        <p:cxnSp>
          <p:nvCxnSpPr>
            <p:cNvPr id="28" name="直接箭头连接符 27"/>
            <p:cNvCxnSpPr>
              <a:stCxn id="8" idx="2"/>
              <a:endCxn id="11" idx="0"/>
            </p:cNvCxnSpPr>
            <p:nvPr/>
          </p:nvCxnSpPr>
          <p:spPr>
            <a:xfrm>
              <a:off x="2447764" y="2564904"/>
              <a:ext cx="0" cy="3398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11" idx="2"/>
              <a:endCxn id="12" idx="0"/>
            </p:cNvCxnSpPr>
            <p:nvPr/>
          </p:nvCxnSpPr>
          <p:spPr>
            <a:xfrm>
              <a:off x="2447764" y="3264819"/>
              <a:ext cx="417" cy="3398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13" idx="2"/>
              <a:endCxn id="17" idx="0"/>
            </p:cNvCxnSpPr>
            <p:nvPr/>
          </p:nvCxnSpPr>
          <p:spPr>
            <a:xfrm>
              <a:off x="1161038" y="4825970"/>
              <a:ext cx="0" cy="3398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14" idx="2"/>
              <a:endCxn id="18" idx="0"/>
            </p:cNvCxnSpPr>
            <p:nvPr/>
          </p:nvCxnSpPr>
          <p:spPr>
            <a:xfrm>
              <a:off x="2187152" y="4825970"/>
              <a:ext cx="0" cy="3398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16" idx="2"/>
              <a:endCxn id="19" idx="0"/>
            </p:cNvCxnSpPr>
            <p:nvPr/>
          </p:nvCxnSpPr>
          <p:spPr>
            <a:xfrm>
              <a:off x="3735324" y="4825970"/>
              <a:ext cx="0" cy="3398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13" idx="0"/>
            </p:cNvCxnSpPr>
            <p:nvPr/>
          </p:nvCxnSpPr>
          <p:spPr>
            <a:xfrm flipV="1">
              <a:off x="1161038" y="4036742"/>
              <a:ext cx="0" cy="3571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14" idx="0"/>
            </p:cNvCxnSpPr>
            <p:nvPr/>
          </p:nvCxnSpPr>
          <p:spPr>
            <a:xfrm flipV="1">
              <a:off x="2187152" y="4036742"/>
              <a:ext cx="0" cy="3571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16" idx="0"/>
            </p:cNvCxnSpPr>
            <p:nvPr/>
          </p:nvCxnSpPr>
          <p:spPr>
            <a:xfrm flipV="1">
              <a:off x="3735324" y="4036742"/>
              <a:ext cx="0" cy="3571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肘形连接符 49"/>
            <p:cNvCxnSpPr>
              <a:stCxn id="17" idx="2"/>
            </p:cNvCxnSpPr>
            <p:nvPr/>
          </p:nvCxnSpPr>
          <p:spPr>
            <a:xfrm rot="16200000" flipH="1">
              <a:off x="1112406" y="5574517"/>
              <a:ext cx="339874" cy="24261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肘形连接符 51"/>
            <p:cNvCxnSpPr>
              <a:stCxn id="19" idx="2"/>
            </p:cNvCxnSpPr>
            <p:nvPr/>
          </p:nvCxnSpPr>
          <p:spPr>
            <a:xfrm rot="5400000">
              <a:off x="3443665" y="5574100"/>
              <a:ext cx="339874" cy="243444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>
              <a:stCxn id="18" idx="2"/>
            </p:cNvCxnSpPr>
            <p:nvPr/>
          </p:nvCxnSpPr>
          <p:spPr>
            <a:xfrm>
              <a:off x="2187152" y="5525885"/>
              <a:ext cx="0" cy="3398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4788024" y="2164214"/>
            <a:ext cx="4032449" cy="42473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Seed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Only generated once when the app is used at the first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Stored secretly </a:t>
            </a:r>
            <a:r>
              <a:rPr lang="en-US" sz="1600" dirty="0"/>
              <a:t>in local and is not accessible for the </a:t>
            </a:r>
            <a:r>
              <a:rPr lang="en-US" sz="1600" dirty="0" smtClean="0"/>
              <a:t>user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Authenticate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Is calculated separately and is never transmitted through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Every code can only be used once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Is changed every 30 seconds to prevent replay attack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MAC Address ensures one Seed is fixed to only one device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An attacker cannot log into the server unless he/she gets both the device and password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156176" y="1866890"/>
            <a:ext cx="1152128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505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8" grpId="0" animBg="1"/>
      <p:bldP spid="5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Attack</a:t>
            </a:r>
            <a:endParaRPr 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467544" y="1556792"/>
            <a:ext cx="5472608" cy="1569661"/>
            <a:chOff x="467544" y="1556792"/>
            <a:chExt cx="5472608" cy="1569661"/>
          </a:xfrm>
        </p:grpSpPr>
        <p:sp>
          <p:nvSpPr>
            <p:cNvPr id="3" name="TextBox 2"/>
            <p:cNvSpPr txBox="1"/>
            <p:nvPr/>
          </p:nvSpPr>
          <p:spPr>
            <a:xfrm>
              <a:off x="467544" y="1556792"/>
              <a:ext cx="1944216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Sample Incidents</a:t>
              </a:r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7544" y="1926124"/>
              <a:ext cx="5472608" cy="1200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Three Incidents with the same content but different security level from low to high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Each incident contains: </a:t>
              </a:r>
              <a:r>
                <a:rPr lang="en-US" dirty="0"/>
                <a:t>2</a:t>
              </a:r>
              <a:r>
                <a:rPr lang="en-US" dirty="0" smtClean="0"/>
                <a:t> landmarks, 4 victims, 1 responder and 1 commander</a:t>
              </a:r>
            </a:p>
          </p:txBody>
        </p:sp>
      </p:grp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491099"/>
              </p:ext>
            </p:extLst>
          </p:nvPr>
        </p:nvGraphicFramePr>
        <p:xfrm>
          <a:off x="6204520" y="2395696"/>
          <a:ext cx="261595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976"/>
                <a:gridCol w="13079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Location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Landmark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Area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Landmark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Area 2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Victim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Area 5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Victim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Area 5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Victim</a:t>
                      </a:r>
                      <a:r>
                        <a:rPr lang="en-US" sz="1400" baseline="0" dirty="0" smtClean="0"/>
                        <a:t> 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Area 7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Victim 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Area 10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Responder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Area 5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Commander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Area 15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467544" y="3284984"/>
            <a:ext cx="5472608" cy="1015663"/>
            <a:chOff x="467544" y="3284984"/>
            <a:chExt cx="5472608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467544" y="3284984"/>
              <a:ext cx="1944216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Sample Users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7544" y="3654316"/>
              <a:ext cx="5472608" cy="6463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A user named Apple with authority Victim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A user named Android with authority Commander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67544" y="4437112"/>
            <a:ext cx="5472608" cy="1569661"/>
            <a:chOff x="467544" y="4509120"/>
            <a:chExt cx="5472608" cy="1569661"/>
          </a:xfrm>
        </p:grpSpPr>
        <p:sp>
          <p:nvSpPr>
            <p:cNvPr id="8" name="TextBox 7"/>
            <p:cNvSpPr txBox="1"/>
            <p:nvPr/>
          </p:nvSpPr>
          <p:spPr>
            <a:xfrm>
              <a:off x="467544" y="4509120"/>
              <a:ext cx="1944216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Sample Attacks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7544" y="4878452"/>
              <a:ext cx="5472608" cy="1200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Username masquerading</a:t>
              </a:r>
              <a:endParaRPr lang="en-US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Network sniffing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Data Server intrusion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Brute-Force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780584" y="2048252"/>
            <a:ext cx="151216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Target Data</a:t>
            </a:r>
            <a:endParaRPr 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67544" y="6165304"/>
            <a:ext cx="4104456" cy="369332"/>
            <a:chOff x="467544" y="6237312"/>
            <a:chExt cx="4104456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467544" y="6237312"/>
              <a:ext cx="1944216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Server Setting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11760" y="6237312"/>
              <a:ext cx="2160240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Anonymous: </a:t>
              </a:r>
              <a:r>
                <a:rPr lang="en-US" dirty="0" smtClean="0">
                  <a:solidFill>
                    <a:srgbClr val="7030A0"/>
                  </a:solidFill>
                </a:rPr>
                <a:t>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723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Username </a:t>
            </a:r>
            <a:r>
              <a:rPr lang="en-US" dirty="0" smtClean="0"/>
              <a:t>Masquerading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484784"/>
            <a:ext cx="196778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Security Level </a:t>
            </a:r>
            <a:r>
              <a:rPr lang="en-US" b="1" dirty="0" smtClean="0">
                <a:solidFill>
                  <a:srgbClr val="00B050"/>
                </a:solidFill>
              </a:rPr>
              <a:t>Low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E:\Junzai\Photos\豌豆荚截图\豌豆荚截图2013113012201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916832"/>
            <a:ext cx="1417500" cy="25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Junzai\Photos\豌豆荚截图\豌豆荚截图2013113012195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916832"/>
            <a:ext cx="1417500" cy="25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Junzai\Photos\豌豆荚截图\豌豆荚截图201311301221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056" y="1916832"/>
            <a:ext cx="1417500" cy="25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Junzai\Photos\豌豆荚截图\豌豆荚截图2013113012204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916832"/>
            <a:ext cx="1417500" cy="25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箭头 3"/>
          <p:cNvSpPr/>
          <p:nvPr/>
        </p:nvSpPr>
        <p:spPr>
          <a:xfrm>
            <a:off x="1979712" y="3086752"/>
            <a:ext cx="455614" cy="18016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右箭头 8"/>
          <p:cNvSpPr/>
          <p:nvPr/>
        </p:nvSpPr>
        <p:spPr>
          <a:xfrm>
            <a:off x="6804248" y="3086752"/>
            <a:ext cx="455614" cy="18016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tob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856" y="247715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5536" y="4653136"/>
            <a:ext cx="330930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Security Level </a:t>
            </a:r>
            <a:r>
              <a:rPr lang="en-US" b="1" dirty="0" smtClean="0">
                <a:solidFill>
                  <a:srgbClr val="FA5D06"/>
                </a:solidFill>
              </a:rPr>
              <a:t>Medium</a:t>
            </a:r>
            <a:r>
              <a:rPr lang="en-US" dirty="0" smtClean="0">
                <a:solidFill>
                  <a:srgbClr val="FA5D06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C00000"/>
                </a:solidFill>
              </a:rPr>
              <a:t>High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1030" name="Picture 6" descr="E:\Junzai\Photos\豌豆荚截图\豌豆荚截图20131130123119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61" b="3178"/>
          <a:stretch/>
        </p:blipFill>
        <p:spPr bwMode="auto">
          <a:xfrm>
            <a:off x="1137871" y="5157192"/>
            <a:ext cx="1824634" cy="14260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99992" y="5229200"/>
            <a:ext cx="3627950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Password is able to protect user’s </a:t>
            </a:r>
            <a:r>
              <a:rPr lang="en-US" dirty="0"/>
              <a:t>account from </a:t>
            </a:r>
            <a:r>
              <a:rPr lang="en-US" dirty="0" smtClean="0"/>
              <a:t>masquerading and offers authentication to server</a:t>
            </a:r>
          </a:p>
        </p:txBody>
      </p:sp>
    </p:spTree>
    <p:extLst>
      <p:ext uri="{BB962C8B-B14F-4D97-AF65-F5344CB8AC3E}">
        <p14:creationId xmlns:p14="http://schemas.microsoft.com/office/powerpoint/2010/main" val="1376000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9" grpId="0" animBg="1"/>
      <p:bldP spid="11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Sniffing</a:t>
            </a:r>
            <a:endParaRPr 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1619672" y="4005064"/>
            <a:ext cx="5876299" cy="1963225"/>
            <a:chOff x="1619672" y="3842039"/>
            <a:chExt cx="5876299" cy="1963225"/>
          </a:xfrm>
        </p:grpSpPr>
        <p:pic>
          <p:nvPicPr>
            <p:cNvPr id="3" name="Picture 46" descr="BirdsEyeViewApp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23" r="23869"/>
            <a:stretch/>
          </p:blipFill>
          <p:spPr>
            <a:xfrm>
              <a:off x="1619672" y="3842039"/>
              <a:ext cx="1058338" cy="1963225"/>
            </a:xfrm>
            <a:prstGeom prst="rect">
              <a:avLst/>
            </a:prstGeom>
          </p:spPr>
        </p:pic>
        <p:pic>
          <p:nvPicPr>
            <p:cNvPr id="4" name="Picture 2" descr="http://www.cubernetworks.com/wp-content/uploads/2013/10/serve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87" y="3861305"/>
              <a:ext cx="1821584" cy="1924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左右箭头 4"/>
            <p:cNvSpPr/>
            <p:nvPr/>
          </p:nvSpPr>
          <p:spPr>
            <a:xfrm>
              <a:off x="2843808" y="4679635"/>
              <a:ext cx="3024336" cy="288032"/>
            </a:xfrm>
            <a:prstGeom prst="left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4" name="Picture 2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273" y="475807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1763688" y="1628800"/>
            <a:ext cx="5328592" cy="2123658"/>
            <a:chOff x="1691680" y="1700808"/>
            <a:chExt cx="5328592" cy="2123658"/>
          </a:xfrm>
        </p:grpSpPr>
        <p:sp>
          <p:nvSpPr>
            <p:cNvPr id="6" name="TextBox 5"/>
            <p:cNvSpPr txBox="1"/>
            <p:nvPr/>
          </p:nvSpPr>
          <p:spPr>
            <a:xfrm>
              <a:off x="1691680" y="1700808"/>
              <a:ext cx="1296144" cy="3693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Wireshark</a:t>
              </a:r>
              <a:endParaRPr lang="en-US" dirty="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94792" y="2070140"/>
              <a:ext cx="5325480" cy="17543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A software </a:t>
              </a:r>
              <a:r>
                <a:rPr lang="en-US" dirty="0"/>
                <a:t>that </a:t>
              </a:r>
              <a:r>
                <a:rPr lang="en-US" dirty="0" smtClean="0"/>
                <a:t>allows user </a:t>
              </a:r>
              <a:r>
                <a:rPr lang="en-US" dirty="0"/>
                <a:t>to see all traffic visible on </a:t>
              </a:r>
              <a:r>
                <a:rPr lang="en-US" dirty="0" smtClean="0"/>
                <a:t>the network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Can be installed in the server, the router or other workstations in the same LAN (IP Spoofing)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In the test, we login as the user Android and try to get all POIs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1079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Sniffing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03"/>
          <a:stretch/>
        </p:blipFill>
        <p:spPr bwMode="auto">
          <a:xfrm>
            <a:off x="827584" y="1563805"/>
            <a:ext cx="7560840" cy="50086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24112" y="1268760"/>
            <a:ext cx="196778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Security Level </a:t>
            </a:r>
            <a:r>
              <a:rPr lang="en-US" b="1" dirty="0" smtClean="0">
                <a:solidFill>
                  <a:srgbClr val="00B050"/>
                </a:solidFill>
              </a:rPr>
              <a:t>Low</a:t>
            </a:r>
            <a:endParaRPr lang="en-US" b="1" dirty="0">
              <a:solidFill>
                <a:srgbClr val="00B050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71600" y="3573016"/>
            <a:ext cx="2808312" cy="1008112"/>
            <a:chOff x="971600" y="3573016"/>
            <a:chExt cx="2808312" cy="1008112"/>
          </a:xfrm>
        </p:grpSpPr>
        <p:sp>
          <p:nvSpPr>
            <p:cNvPr id="3" name="椭圆 2"/>
            <p:cNvSpPr/>
            <p:nvPr/>
          </p:nvSpPr>
          <p:spPr>
            <a:xfrm>
              <a:off x="971600" y="3573016"/>
              <a:ext cx="1368152" cy="100811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37331" y="3884930"/>
              <a:ext cx="1042581" cy="3693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Victims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71600" y="4725144"/>
            <a:ext cx="3130813" cy="1008112"/>
            <a:chOff x="971600" y="4725144"/>
            <a:chExt cx="3130813" cy="1008112"/>
          </a:xfrm>
        </p:grpSpPr>
        <p:sp>
          <p:nvSpPr>
            <p:cNvPr id="8" name="椭圆 7"/>
            <p:cNvSpPr/>
            <p:nvPr/>
          </p:nvSpPr>
          <p:spPr>
            <a:xfrm>
              <a:off x="971600" y="4725144"/>
              <a:ext cx="1368152" cy="100811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99792" y="5044534"/>
              <a:ext cx="1402621" cy="3693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Commander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987470" y="4172417"/>
            <a:ext cx="3040914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All information is transmitted in </a:t>
            </a:r>
            <a:r>
              <a:rPr lang="en-US" b="1" dirty="0" smtClean="0"/>
              <a:t>plaintext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77833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6062144" y="1844824"/>
            <a:ext cx="887925" cy="1647108"/>
            <a:chOff x="7668344" y="437851"/>
            <a:chExt cx="1058338" cy="1963225"/>
          </a:xfrm>
        </p:grpSpPr>
        <p:pic>
          <p:nvPicPr>
            <p:cNvPr id="84" name="Picture 46" descr="BirdsEyeViewApp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23" r="23869"/>
            <a:stretch/>
          </p:blipFill>
          <p:spPr>
            <a:xfrm>
              <a:off x="7668344" y="437851"/>
              <a:ext cx="1058338" cy="1963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5" name="Picture 11" descr="C:\Users\Junzai\Dropbox\Camera Uploads\2013-11-27 01.41.2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5464" y="701908"/>
              <a:ext cx="910991" cy="1441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Protection</a:t>
            </a:r>
            <a:endParaRPr lang="en-US" dirty="0"/>
          </a:p>
        </p:txBody>
      </p:sp>
      <p:pic>
        <p:nvPicPr>
          <p:cNvPr id="4" name="Picture 46" descr="BirdsEyeViewApp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23" r="23869"/>
          <a:stretch/>
        </p:blipFill>
        <p:spPr>
          <a:xfrm>
            <a:off x="1569658" y="4187012"/>
            <a:ext cx="1058338" cy="1963225"/>
          </a:xfrm>
          <a:prstGeom prst="rect">
            <a:avLst/>
          </a:prstGeom>
        </p:spPr>
      </p:pic>
      <p:pic>
        <p:nvPicPr>
          <p:cNvPr id="1026" name="Picture 2" descr="http://www.cubernetworks.com/wp-content/uploads/2013/10/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28" y="1962390"/>
            <a:ext cx="1821584" cy="192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3"/>
          <p:cNvGrpSpPr/>
          <p:nvPr/>
        </p:nvGrpSpPr>
        <p:grpSpPr>
          <a:xfrm>
            <a:off x="5031379" y="4182337"/>
            <a:ext cx="2823867" cy="2117900"/>
            <a:chOff x="1128799" y="1809746"/>
            <a:chExt cx="6333778" cy="4750333"/>
          </a:xfrm>
        </p:grpSpPr>
        <p:grpSp>
          <p:nvGrpSpPr>
            <p:cNvPr id="7" name="Group 4"/>
            <p:cNvGrpSpPr/>
            <p:nvPr/>
          </p:nvGrpSpPr>
          <p:grpSpPr>
            <a:xfrm>
              <a:off x="1128799" y="1809746"/>
              <a:ext cx="6333778" cy="4750333"/>
              <a:chOff x="783883" y="1143000"/>
              <a:chExt cx="7620000" cy="5715000"/>
            </a:xfrm>
          </p:grpSpPr>
          <p:pic>
            <p:nvPicPr>
              <p:cNvPr id="29" name="Picture 26" descr="nexus-10-product-image2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889" b="90000" l="3667" r="958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3883" y="1143000"/>
                <a:ext cx="7620000" cy="5715000"/>
              </a:xfrm>
              <a:prstGeom prst="rect">
                <a:avLst/>
              </a:prstGeom>
            </p:spPr>
          </p:pic>
          <p:pic>
            <p:nvPicPr>
              <p:cNvPr id="30" name="Picture 27" descr="E:\Junzai\Photos\豌豆荚截图\15_Log Vict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9099" y="2136823"/>
                <a:ext cx="5880959" cy="3675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5" descr="PARAMEDIC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5783" y="3042216"/>
              <a:ext cx="410633" cy="615950"/>
            </a:xfrm>
            <a:prstGeom prst="rect">
              <a:avLst/>
            </a:prstGeom>
          </p:spPr>
        </p:pic>
        <p:pic>
          <p:nvPicPr>
            <p:cNvPr id="9" name="Picture 6" descr="FIRE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9034" y="3749675"/>
              <a:ext cx="410633" cy="615950"/>
            </a:xfrm>
            <a:prstGeom prst="rect">
              <a:avLst/>
            </a:prstGeom>
          </p:spPr>
        </p:pic>
        <p:pic>
          <p:nvPicPr>
            <p:cNvPr id="10" name="Picture 7" descr="V-GREEN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1300" y="3781425"/>
              <a:ext cx="410633" cy="615950"/>
            </a:xfrm>
            <a:prstGeom prst="rect">
              <a:avLst/>
            </a:prstGeom>
          </p:spPr>
        </p:pic>
        <p:pic>
          <p:nvPicPr>
            <p:cNvPr id="11" name="Picture 8" descr="V-RED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9667" y="3388291"/>
              <a:ext cx="410633" cy="615950"/>
            </a:xfrm>
            <a:prstGeom prst="rect">
              <a:avLst/>
            </a:prstGeom>
          </p:spPr>
        </p:pic>
        <p:pic>
          <p:nvPicPr>
            <p:cNvPr id="12" name="Picture 9" descr="V-YELLOW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78300" y="2870200"/>
              <a:ext cx="410633" cy="615950"/>
            </a:xfrm>
            <a:prstGeom prst="rect">
              <a:avLst/>
            </a:prstGeom>
          </p:spPr>
        </p:pic>
        <p:pic>
          <p:nvPicPr>
            <p:cNvPr id="13" name="Picture 10" descr="V-GREEN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3233" y="3933825"/>
              <a:ext cx="410633" cy="615950"/>
            </a:xfrm>
            <a:prstGeom prst="rect">
              <a:avLst/>
            </a:prstGeom>
          </p:spPr>
        </p:pic>
        <p:pic>
          <p:nvPicPr>
            <p:cNvPr id="14" name="Picture 11" descr="V-GREEN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6533" y="3933825"/>
              <a:ext cx="410633" cy="615950"/>
            </a:xfrm>
            <a:prstGeom prst="rect">
              <a:avLst/>
            </a:prstGeom>
          </p:spPr>
        </p:pic>
        <p:pic>
          <p:nvPicPr>
            <p:cNvPr id="15" name="Picture 12" descr="V-GREEN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78300" y="4086225"/>
              <a:ext cx="410633" cy="615950"/>
            </a:xfrm>
            <a:prstGeom prst="rect">
              <a:avLst/>
            </a:prstGeom>
          </p:spPr>
        </p:pic>
        <p:pic>
          <p:nvPicPr>
            <p:cNvPr id="16" name="Picture 13" descr="V-RED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37467" y="3696266"/>
              <a:ext cx="410633" cy="615950"/>
            </a:xfrm>
            <a:prstGeom prst="rect">
              <a:avLst/>
            </a:prstGeom>
          </p:spPr>
        </p:pic>
        <p:pic>
          <p:nvPicPr>
            <p:cNvPr id="17" name="Picture 14" descr="V-RED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9034" y="4156641"/>
              <a:ext cx="410633" cy="615950"/>
            </a:xfrm>
            <a:prstGeom prst="rect">
              <a:avLst/>
            </a:prstGeom>
          </p:spPr>
        </p:pic>
        <p:pic>
          <p:nvPicPr>
            <p:cNvPr id="18" name="Picture 15" descr="V-RED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9667" y="4197916"/>
              <a:ext cx="410633" cy="615950"/>
            </a:xfrm>
            <a:prstGeom prst="rect">
              <a:avLst/>
            </a:prstGeom>
          </p:spPr>
        </p:pic>
        <p:pic>
          <p:nvPicPr>
            <p:cNvPr id="19" name="Picture 16" descr="V-YELLOW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4149" y="3317875"/>
              <a:ext cx="410633" cy="615950"/>
            </a:xfrm>
            <a:prstGeom prst="rect">
              <a:avLst/>
            </a:prstGeom>
          </p:spPr>
        </p:pic>
        <p:pic>
          <p:nvPicPr>
            <p:cNvPr id="20" name="Picture 17" descr="V-YELLOW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4900" y="4505891"/>
              <a:ext cx="410633" cy="615950"/>
            </a:xfrm>
            <a:prstGeom prst="rect">
              <a:avLst/>
            </a:prstGeom>
          </p:spPr>
        </p:pic>
        <p:pic>
          <p:nvPicPr>
            <p:cNvPr id="21" name="Picture 18" descr="V-RED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93432" y="2835275"/>
              <a:ext cx="410633" cy="615950"/>
            </a:xfrm>
            <a:prstGeom prst="rect">
              <a:avLst/>
            </a:prstGeom>
          </p:spPr>
        </p:pic>
        <p:pic>
          <p:nvPicPr>
            <p:cNvPr id="22" name="Picture 19" descr="V-RED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6834" y="2987675"/>
              <a:ext cx="410633" cy="615950"/>
            </a:xfrm>
            <a:prstGeom prst="rect">
              <a:avLst/>
            </a:prstGeom>
          </p:spPr>
        </p:pic>
        <p:pic>
          <p:nvPicPr>
            <p:cNvPr id="23" name="Picture 20" descr="V-YELLOW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0466" y="4089400"/>
              <a:ext cx="410633" cy="615950"/>
            </a:xfrm>
            <a:prstGeom prst="rect">
              <a:avLst/>
            </a:prstGeom>
          </p:spPr>
        </p:pic>
        <p:pic>
          <p:nvPicPr>
            <p:cNvPr id="24" name="Picture 21" descr="V-RED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1099" y="3848666"/>
              <a:ext cx="410633" cy="615950"/>
            </a:xfrm>
            <a:prstGeom prst="rect">
              <a:avLst/>
            </a:prstGeom>
          </p:spPr>
        </p:pic>
        <p:pic>
          <p:nvPicPr>
            <p:cNvPr id="25" name="Picture 22" descr="PARAMEDIC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63799" y="4362450"/>
              <a:ext cx="410633" cy="615950"/>
            </a:xfrm>
            <a:prstGeom prst="rect">
              <a:avLst/>
            </a:prstGeom>
          </p:spPr>
        </p:pic>
        <p:pic>
          <p:nvPicPr>
            <p:cNvPr id="26" name="Picture 23" descr="FIRE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7667" y="2826316"/>
              <a:ext cx="410633" cy="615950"/>
            </a:xfrm>
            <a:prstGeom prst="rect">
              <a:avLst/>
            </a:prstGeom>
          </p:spPr>
        </p:pic>
        <p:pic>
          <p:nvPicPr>
            <p:cNvPr id="27" name="Picture 24" descr="V-RED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4983" y="3106282"/>
              <a:ext cx="410633" cy="615950"/>
            </a:xfrm>
            <a:prstGeom prst="rect">
              <a:avLst/>
            </a:prstGeom>
          </p:spPr>
        </p:pic>
        <p:pic>
          <p:nvPicPr>
            <p:cNvPr id="28" name="Picture 25" descr="PARAMEDIC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8933" y="4197916"/>
              <a:ext cx="410633" cy="615950"/>
            </a:xfrm>
            <a:prstGeom prst="rect">
              <a:avLst/>
            </a:prstGeom>
          </p:spPr>
        </p:pic>
      </p:grpSp>
      <p:sp>
        <p:nvSpPr>
          <p:cNvPr id="32" name="左右箭头 31"/>
          <p:cNvSpPr/>
          <p:nvPr/>
        </p:nvSpPr>
        <p:spPr>
          <a:xfrm rot="18782643">
            <a:off x="1941210" y="3395909"/>
            <a:ext cx="1656184" cy="288032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左右箭头 37"/>
          <p:cNvSpPr/>
          <p:nvPr/>
        </p:nvSpPr>
        <p:spPr>
          <a:xfrm rot="2720475">
            <a:off x="4413148" y="3470972"/>
            <a:ext cx="1656184" cy="288032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107504" y="4536325"/>
            <a:ext cx="1247909" cy="1485172"/>
            <a:chOff x="107504" y="4329384"/>
            <a:chExt cx="1247909" cy="1485172"/>
          </a:xfrm>
        </p:grpSpPr>
        <p:pic>
          <p:nvPicPr>
            <p:cNvPr id="1028" name="Picture 4" descr="h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4329384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16741" y="5445224"/>
              <a:ext cx="1238672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Responder</a:t>
              </a:r>
              <a:endParaRPr lang="en-US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619492" y="4473237"/>
            <a:ext cx="1454954" cy="1517839"/>
            <a:chOff x="7619492" y="4266296"/>
            <a:chExt cx="1454954" cy="1517839"/>
          </a:xfrm>
        </p:grpSpPr>
        <p:pic>
          <p:nvPicPr>
            <p:cNvPr id="1034" name="Picture 10" descr="master-soo大师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5246" y="42662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7619492" y="5414803"/>
              <a:ext cx="1380506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Commander</a:t>
              </a:r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38836" y="4624915"/>
            <a:ext cx="105029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Forgery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4314" y="5141468"/>
            <a:ext cx="113331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Stealing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92053" y="5436865"/>
            <a:ext cx="113331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Tracking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380312" y="4877753"/>
            <a:ext cx="1537239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Masquerade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866688" y="5342171"/>
            <a:ext cx="113331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Stealing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1763688" y="3387118"/>
            <a:ext cx="1800199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Eavesdropping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855310" y="3756450"/>
            <a:ext cx="138774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Modification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2112738" y="3797817"/>
            <a:ext cx="145115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Interception</a:t>
            </a:r>
            <a:endParaRPr lang="en-US" dirty="0"/>
          </a:p>
        </p:txBody>
      </p:sp>
      <p:grpSp>
        <p:nvGrpSpPr>
          <p:cNvPr id="36" name="组合 35"/>
          <p:cNvGrpSpPr/>
          <p:nvPr/>
        </p:nvGrpSpPr>
        <p:grpSpPr>
          <a:xfrm>
            <a:off x="6885337" y="1844824"/>
            <a:ext cx="1290866" cy="1456926"/>
            <a:chOff x="5553058" y="1903579"/>
            <a:chExt cx="1290866" cy="1456926"/>
          </a:xfrm>
        </p:grpSpPr>
        <p:pic>
          <p:nvPicPr>
            <p:cNvPr id="1030" name="Picture 6" descr="bruce警察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8891" y="1903579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5553058" y="2991173"/>
              <a:ext cx="1290866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Webmaster</a:t>
              </a:r>
              <a:endParaRPr lang="en-US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6830933" y="2085092"/>
            <a:ext cx="109939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Forgery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70318" y="2485784"/>
            <a:ext cx="2104128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Breaking Password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3275856" y="1931786"/>
            <a:ext cx="109939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Stealing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3563887" y="2315115"/>
            <a:ext cx="1467492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Modification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70436" y="1976962"/>
            <a:ext cx="109939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DDNS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717050" y="2263733"/>
            <a:ext cx="147868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Brute-Force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56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9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900" decel="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900" decel="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9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900" decel="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decel="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900" decel="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900" decel="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900" decel="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900" decel="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 animBg="1"/>
      <p:bldP spid="38" grpId="0" animBg="1"/>
      <p:bldP spid="34" grpId="0" animBg="1"/>
      <p:bldP spid="44" grpId="0" animBg="1"/>
      <p:bldP spid="48" grpId="0" animBg="1"/>
      <p:bldP spid="49" grpId="0" animBg="1"/>
      <p:bldP spid="50" grpId="0" animBg="1"/>
      <p:bldP spid="76" grpId="0" animBg="1"/>
      <p:bldP spid="77" grpId="0" animBg="1"/>
      <p:bldP spid="82" grpId="0" animBg="1"/>
      <p:bldP spid="80" grpId="0" animBg="1"/>
      <p:bldP spid="81" grpId="0" animBg="1"/>
      <p:bldP spid="89" grpId="0" animBg="1"/>
      <p:bldP spid="91" grpId="0" animBg="1"/>
      <p:bldP spid="92" grpId="0" animBg="1"/>
      <p:bldP spid="9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Sniffing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44"/>
          <a:stretch/>
        </p:blipFill>
        <p:spPr bwMode="auto">
          <a:xfrm>
            <a:off x="718040" y="1556792"/>
            <a:ext cx="7704856" cy="5094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5816" y="1271483"/>
            <a:ext cx="330930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Security Level </a:t>
            </a:r>
            <a:r>
              <a:rPr lang="en-US" b="1" dirty="0" smtClean="0">
                <a:solidFill>
                  <a:srgbClr val="FA5D06"/>
                </a:solidFill>
              </a:rPr>
              <a:t>Medium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and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High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15816" y="4111452"/>
            <a:ext cx="1745427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What’s this?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5942" y="5373216"/>
            <a:ext cx="1745427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What’s that?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23" name="Picture 3" descr="C:\Users\Junzai\Dropbox\Camera Uploads\2013-12-01 01.21.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074369"/>
            <a:ext cx="2283194" cy="4059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09641" y="5948714"/>
            <a:ext cx="12241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9" name="椭圆 8"/>
          <p:cNvSpPr/>
          <p:nvPr/>
        </p:nvSpPr>
        <p:spPr>
          <a:xfrm>
            <a:off x="971600" y="3792062"/>
            <a:ext cx="1728192" cy="11672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71600" y="5013176"/>
            <a:ext cx="1728192" cy="11672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598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Server Intrusion</a:t>
            </a:r>
            <a:endParaRPr lang="en-US" dirty="0"/>
          </a:p>
        </p:txBody>
      </p:sp>
      <p:pic>
        <p:nvPicPr>
          <p:cNvPr id="3" name="Picture 2" descr="http://www.cubernetworks.com/wp-content/uploads/2013/10/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3"/>
            <a:ext cx="1821584" cy="192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o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9756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521184"/>
            <a:ext cx="4536504" cy="15209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364" y="3529163"/>
            <a:ext cx="3611564" cy="1337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13" y="3645024"/>
            <a:ext cx="3588511" cy="13447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83968" y="3159831"/>
            <a:ext cx="325339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Security Level </a:t>
            </a:r>
            <a:r>
              <a:rPr lang="en-US" b="1" dirty="0" smtClean="0">
                <a:solidFill>
                  <a:srgbClr val="00B050"/>
                </a:solidFill>
              </a:rPr>
              <a:t>Low </a:t>
            </a:r>
            <a:r>
              <a:rPr lang="en-US" dirty="0" smtClean="0">
                <a:solidFill>
                  <a:schemeClr val="tx1"/>
                </a:solidFill>
              </a:rPr>
              <a:t>and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 smtClean="0">
                <a:solidFill>
                  <a:srgbClr val="FFC000"/>
                </a:solidFill>
              </a:rPr>
              <a:t>Medium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04" y="5195643"/>
            <a:ext cx="6145992" cy="13005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14820" y="5661248"/>
            <a:ext cx="202369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Security Level </a:t>
            </a:r>
            <a:r>
              <a:rPr lang="en-US" b="1" dirty="0" smtClean="0">
                <a:solidFill>
                  <a:srgbClr val="FF0000"/>
                </a:solidFill>
              </a:rPr>
              <a:t>High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72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Server Intrusion</a:t>
            </a:r>
            <a:endParaRPr 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11560" y="1809119"/>
            <a:ext cx="2448272" cy="4572209"/>
            <a:chOff x="611560" y="1809119"/>
            <a:chExt cx="2448272" cy="4572209"/>
          </a:xfrm>
        </p:grpSpPr>
        <p:pic>
          <p:nvPicPr>
            <p:cNvPr id="2050" name="Picture 2" descr="C:\Users\Junzai\Dropbox\Camera Uploads\2013-12-01 11.29.18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809119"/>
              <a:ext cx="2448272" cy="4352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223628" y="6011996"/>
              <a:ext cx="1224136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Result</a:t>
              </a:r>
              <a:endParaRPr 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635896" y="2051556"/>
            <a:ext cx="4824537" cy="30008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Data Server is encrypted using AES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key is stored in Kerberos Server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data is firstly decrypted using the </a:t>
            </a:r>
            <a:r>
              <a:rPr lang="en-US" dirty="0" smtClean="0">
                <a:solidFill>
                  <a:srgbClr val="7030A0"/>
                </a:solidFill>
              </a:rPr>
              <a:t>database encryption key</a:t>
            </a:r>
            <a:r>
              <a:rPr lang="en-US" dirty="0" smtClean="0"/>
              <a:t> and encrypted using </a:t>
            </a:r>
            <a:r>
              <a:rPr lang="en-US" dirty="0" smtClean="0">
                <a:solidFill>
                  <a:srgbClr val="7030A0"/>
                </a:solidFill>
              </a:rPr>
              <a:t>Kerberos session key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Certificate helps to detect unauthorized change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8944" y="1754232"/>
            <a:ext cx="1378439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72"/>
          <a:stretch/>
        </p:blipFill>
        <p:spPr bwMode="auto">
          <a:xfrm>
            <a:off x="4085945" y="5711155"/>
            <a:ext cx="3924436" cy="238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58944" y="5326333"/>
            <a:ext cx="137843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Error 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85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Brute-Force</a:t>
            </a:r>
            <a:endParaRPr 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671865" y="3454841"/>
            <a:ext cx="4352630" cy="461665"/>
            <a:chOff x="2743873" y="3454841"/>
            <a:chExt cx="435263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743873" y="3501008"/>
              <a:ext cx="1418337" cy="36933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Brute-Force?</a:t>
              </a:r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544073" y="3454841"/>
              <a:ext cx="2552430" cy="461665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 anchorCtr="1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</a:rPr>
                <a:t>We have </a:t>
              </a:r>
              <a:r>
                <a:rPr lang="en-US" sz="2400" b="1" dirty="0" smtClean="0">
                  <a:solidFill>
                    <a:srgbClr val="7030A0"/>
                  </a:solidFill>
                </a:rPr>
                <a:t>AES-128</a:t>
              </a:r>
              <a:r>
                <a:rPr lang="en-US" dirty="0" smtClean="0"/>
                <a:t>!</a:t>
              </a:r>
              <a:endParaRPr lang="en-US" dirty="0"/>
            </a:p>
          </p:txBody>
        </p:sp>
        <p:cxnSp>
          <p:nvCxnSpPr>
            <p:cNvPr id="6" name="直接连接符 5"/>
            <p:cNvCxnSpPr>
              <a:stCxn id="3" idx="3"/>
              <a:endCxn id="4" idx="1"/>
            </p:cNvCxnSpPr>
            <p:nvPr/>
          </p:nvCxnSpPr>
          <p:spPr>
            <a:xfrm>
              <a:off x="4162210" y="3685674"/>
              <a:ext cx="381863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151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704530390"/>
              </p:ext>
            </p:extLst>
          </p:nvPr>
        </p:nvGraphicFramePr>
        <p:xfrm>
          <a:off x="1619672" y="1700808"/>
          <a:ext cx="6336704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15816" y="5836322"/>
            <a:ext cx="2924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(Average time of 10 queries)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29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>
        <p:bldAsOne/>
      </p:bldGraphic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Protection </a:t>
            </a:r>
            <a:r>
              <a:rPr lang="en-US" dirty="0"/>
              <a:t>We </a:t>
            </a:r>
            <a:r>
              <a:rPr lang="en-US" dirty="0" smtClean="0">
                <a:solidFill>
                  <a:schemeClr val="tx1"/>
                </a:solidFill>
              </a:rPr>
              <a:t>Provided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6062144" y="1844824"/>
            <a:ext cx="887925" cy="1647108"/>
            <a:chOff x="7668344" y="437851"/>
            <a:chExt cx="1058338" cy="1963225"/>
          </a:xfrm>
        </p:grpSpPr>
        <p:pic>
          <p:nvPicPr>
            <p:cNvPr id="84" name="Picture 46" descr="BirdsEyeViewApp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23" r="23869"/>
            <a:stretch/>
          </p:blipFill>
          <p:spPr>
            <a:xfrm>
              <a:off x="7668344" y="437851"/>
              <a:ext cx="1058338" cy="1963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5" name="Picture 11" descr="C:\Users\Junzai\Dropbox\Camera Uploads\2013-11-27 01.41.2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5464" y="701908"/>
              <a:ext cx="910991" cy="1441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46" descr="BirdsEyeViewApp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23" r="23869"/>
          <a:stretch/>
        </p:blipFill>
        <p:spPr>
          <a:xfrm>
            <a:off x="1569658" y="4187012"/>
            <a:ext cx="1058338" cy="1963225"/>
          </a:xfrm>
          <a:prstGeom prst="rect">
            <a:avLst/>
          </a:prstGeom>
        </p:spPr>
      </p:pic>
      <p:pic>
        <p:nvPicPr>
          <p:cNvPr id="1026" name="Picture 2" descr="http://www.cubernetworks.com/wp-content/uploads/2013/10/ser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28" y="1962390"/>
            <a:ext cx="1821584" cy="192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3"/>
          <p:cNvGrpSpPr/>
          <p:nvPr/>
        </p:nvGrpSpPr>
        <p:grpSpPr>
          <a:xfrm>
            <a:off x="5031379" y="4182337"/>
            <a:ext cx="2823867" cy="2117900"/>
            <a:chOff x="1128799" y="1809746"/>
            <a:chExt cx="6333778" cy="4750333"/>
          </a:xfrm>
        </p:grpSpPr>
        <p:grpSp>
          <p:nvGrpSpPr>
            <p:cNvPr id="7" name="Group 4"/>
            <p:cNvGrpSpPr/>
            <p:nvPr/>
          </p:nvGrpSpPr>
          <p:grpSpPr>
            <a:xfrm>
              <a:off x="1128799" y="1809746"/>
              <a:ext cx="6333778" cy="4750333"/>
              <a:chOff x="783883" y="1143000"/>
              <a:chExt cx="7620000" cy="5715000"/>
            </a:xfrm>
          </p:grpSpPr>
          <p:pic>
            <p:nvPicPr>
              <p:cNvPr id="29" name="Picture 26" descr="nexus-10-product-image2.jp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889" b="90000" l="3667" r="958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3883" y="1143000"/>
                <a:ext cx="7620000" cy="5715000"/>
              </a:xfrm>
              <a:prstGeom prst="rect">
                <a:avLst/>
              </a:prstGeom>
            </p:spPr>
          </p:pic>
          <p:pic>
            <p:nvPicPr>
              <p:cNvPr id="30" name="Picture 27" descr="E:\Junzai\Photos\豌豆荚截图\15_Log Vict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9099" y="2136823"/>
                <a:ext cx="5880959" cy="3675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5" descr="PARAMEDIC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5783" y="3042216"/>
              <a:ext cx="410633" cy="615950"/>
            </a:xfrm>
            <a:prstGeom prst="rect">
              <a:avLst/>
            </a:prstGeom>
          </p:spPr>
        </p:pic>
        <p:pic>
          <p:nvPicPr>
            <p:cNvPr id="9" name="Picture 6" descr="FIRE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9034" y="3749675"/>
              <a:ext cx="410633" cy="615950"/>
            </a:xfrm>
            <a:prstGeom prst="rect">
              <a:avLst/>
            </a:prstGeom>
          </p:spPr>
        </p:pic>
        <p:pic>
          <p:nvPicPr>
            <p:cNvPr id="10" name="Picture 7" descr="V-GREEN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1300" y="3781425"/>
              <a:ext cx="410633" cy="615950"/>
            </a:xfrm>
            <a:prstGeom prst="rect">
              <a:avLst/>
            </a:prstGeom>
          </p:spPr>
        </p:pic>
        <p:pic>
          <p:nvPicPr>
            <p:cNvPr id="11" name="Picture 8" descr="V-RED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9667" y="3388291"/>
              <a:ext cx="410633" cy="615950"/>
            </a:xfrm>
            <a:prstGeom prst="rect">
              <a:avLst/>
            </a:prstGeom>
          </p:spPr>
        </p:pic>
        <p:pic>
          <p:nvPicPr>
            <p:cNvPr id="12" name="Picture 9" descr="V-YELLOW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78300" y="2870200"/>
              <a:ext cx="410633" cy="615950"/>
            </a:xfrm>
            <a:prstGeom prst="rect">
              <a:avLst/>
            </a:prstGeom>
          </p:spPr>
        </p:pic>
        <p:pic>
          <p:nvPicPr>
            <p:cNvPr id="13" name="Picture 10" descr="V-GREEN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3233" y="3933825"/>
              <a:ext cx="410633" cy="615950"/>
            </a:xfrm>
            <a:prstGeom prst="rect">
              <a:avLst/>
            </a:prstGeom>
          </p:spPr>
        </p:pic>
        <p:pic>
          <p:nvPicPr>
            <p:cNvPr id="14" name="Picture 11" descr="V-GREEN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6533" y="3933825"/>
              <a:ext cx="410633" cy="615950"/>
            </a:xfrm>
            <a:prstGeom prst="rect">
              <a:avLst/>
            </a:prstGeom>
          </p:spPr>
        </p:pic>
        <p:pic>
          <p:nvPicPr>
            <p:cNvPr id="15" name="Picture 12" descr="V-GREEN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78300" y="4086225"/>
              <a:ext cx="410633" cy="615950"/>
            </a:xfrm>
            <a:prstGeom prst="rect">
              <a:avLst/>
            </a:prstGeom>
          </p:spPr>
        </p:pic>
        <p:pic>
          <p:nvPicPr>
            <p:cNvPr id="16" name="Picture 13" descr="V-RED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37467" y="3696266"/>
              <a:ext cx="410633" cy="615950"/>
            </a:xfrm>
            <a:prstGeom prst="rect">
              <a:avLst/>
            </a:prstGeom>
          </p:spPr>
        </p:pic>
        <p:pic>
          <p:nvPicPr>
            <p:cNvPr id="17" name="Picture 14" descr="V-RED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9034" y="4156641"/>
              <a:ext cx="410633" cy="615950"/>
            </a:xfrm>
            <a:prstGeom prst="rect">
              <a:avLst/>
            </a:prstGeom>
          </p:spPr>
        </p:pic>
        <p:pic>
          <p:nvPicPr>
            <p:cNvPr id="18" name="Picture 15" descr="V-RED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9667" y="4197916"/>
              <a:ext cx="410633" cy="615950"/>
            </a:xfrm>
            <a:prstGeom prst="rect">
              <a:avLst/>
            </a:prstGeom>
          </p:spPr>
        </p:pic>
        <p:pic>
          <p:nvPicPr>
            <p:cNvPr id="19" name="Picture 16" descr="V-YELLOW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4149" y="3317875"/>
              <a:ext cx="410633" cy="615950"/>
            </a:xfrm>
            <a:prstGeom prst="rect">
              <a:avLst/>
            </a:prstGeom>
          </p:spPr>
        </p:pic>
        <p:pic>
          <p:nvPicPr>
            <p:cNvPr id="20" name="Picture 17" descr="V-YELLOW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4900" y="4505891"/>
              <a:ext cx="410633" cy="615950"/>
            </a:xfrm>
            <a:prstGeom prst="rect">
              <a:avLst/>
            </a:prstGeom>
          </p:spPr>
        </p:pic>
        <p:pic>
          <p:nvPicPr>
            <p:cNvPr id="21" name="Picture 18" descr="V-RED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93432" y="2835275"/>
              <a:ext cx="410633" cy="615950"/>
            </a:xfrm>
            <a:prstGeom prst="rect">
              <a:avLst/>
            </a:prstGeom>
          </p:spPr>
        </p:pic>
        <p:pic>
          <p:nvPicPr>
            <p:cNvPr id="22" name="Picture 19" descr="V-RED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6834" y="2987675"/>
              <a:ext cx="410633" cy="615950"/>
            </a:xfrm>
            <a:prstGeom prst="rect">
              <a:avLst/>
            </a:prstGeom>
          </p:spPr>
        </p:pic>
        <p:pic>
          <p:nvPicPr>
            <p:cNvPr id="23" name="Picture 20" descr="V-YELLOW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0466" y="4089400"/>
              <a:ext cx="410633" cy="615950"/>
            </a:xfrm>
            <a:prstGeom prst="rect">
              <a:avLst/>
            </a:prstGeom>
          </p:spPr>
        </p:pic>
        <p:pic>
          <p:nvPicPr>
            <p:cNvPr id="24" name="Picture 21" descr="V-RED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1099" y="3848666"/>
              <a:ext cx="410633" cy="615950"/>
            </a:xfrm>
            <a:prstGeom prst="rect">
              <a:avLst/>
            </a:prstGeom>
          </p:spPr>
        </p:pic>
        <p:pic>
          <p:nvPicPr>
            <p:cNvPr id="25" name="Picture 22" descr="PARAMEDIC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63799" y="4362450"/>
              <a:ext cx="410633" cy="615950"/>
            </a:xfrm>
            <a:prstGeom prst="rect">
              <a:avLst/>
            </a:prstGeom>
          </p:spPr>
        </p:pic>
        <p:pic>
          <p:nvPicPr>
            <p:cNvPr id="26" name="Picture 23" descr="FIRE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7667" y="2826316"/>
              <a:ext cx="410633" cy="615950"/>
            </a:xfrm>
            <a:prstGeom prst="rect">
              <a:avLst/>
            </a:prstGeom>
          </p:spPr>
        </p:pic>
        <p:pic>
          <p:nvPicPr>
            <p:cNvPr id="27" name="Picture 24" descr="V-RED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4983" y="3106282"/>
              <a:ext cx="410633" cy="615950"/>
            </a:xfrm>
            <a:prstGeom prst="rect">
              <a:avLst/>
            </a:prstGeom>
          </p:spPr>
        </p:pic>
        <p:pic>
          <p:nvPicPr>
            <p:cNvPr id="28" name="Picture 25" descr="PARAMEDIC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8933" y="4197916"/>
              <a:ext cx="410633" cy="615950"/>
            </a:xfrm>
            <a:prstGeom prst="rect">
              <a:avLst/>
            </a:prstGeom>
          </p:spPr>
        </p:pic>
      </p:grpSp>
      <p:sp>
        <p:nvSpPr>
          <p:cNvPr id="32" name="左右箭头 31"/>
          <p:cNvSpPr/>
          <p:nvPr/>
        </p:nvSpPr>
        <p:spPr>
          <a:xfrm rot="18782643">
            <a:off x="1941210" y="3395909"/>
            <a:ext cx="1656184" cy="288032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左右箭头 37"/>
          <p:cNvSpPr/>
          <p:nvPr/>
        </p:nvSpPr>
        <p:spPr>
          <a:xfrm rot="2720475">
            <a:off x="4413148" y="3470972"/>
            <a:ext cx="1656184" cy="288032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107504" y="4536325"/>
            <a:ext cx="1247909" cy="1485172"/>
            <a:chOff x="107504" y="4329384"/>
            <a:chExt cx="1247909" cy="1485172"/>
          </a:xfrm>
        </p:grpSpPr>
        <p:pic>
          <p:nvPicPr>
            <p:cNvPr id="1028" name="Picture 4" descr="ho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4329384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16741" y="5445224"/>
              <a:ext cx="1238672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Responder</a:t>
              </a:r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38836" y="4624915"/>
            <a:ext cx="105029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Forgery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4314" y="5141468"/>
            <a:ext cx="113331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Stealing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92053" y="5436865"/>
            <a:ext cx="113331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Tracking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70436" y="1976962"/>
            <a:ext cx="109939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DDNS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717050" y="2263733"/>
            <a:ext cx="147868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Brute-Force</a:t>
            </a:r>
            <a:endParaRPr lang="en-US" dirty="0"/>
          </a:p>
        </p:txBody>
      </p:sp>
      <p:grpSp>
        <p:nvGrpSpPr>
          <p:cNvPr id="46" name="组合 45"/>
          <p:cNvGrpSpPr/>
          <p:nvPr/>
        </p:nvGrpSpPr>
        <p:grpSpPr>
          <a:xfrm>
            <a:off x="3573125" y="4473237"/>
            <a:ext cx="1068258" cy="1392873"/>
            <a:chOff x="3573125" y="4473237"/>
            <a:chExt cx="1068258" cy="1392873"/>
          </a:xfrm>
        </p:grpSpPr>
        <p:sp>
          <p:nvSpPr>
            <p:cNvPr id="59" name="TextBox 58"/>
            <p:cNvSpPr txBox="1"/>
            <p:nvPr/>
          </p:nvSpPr>
          <p:spPr>
            <a:xfrm>
              <a:off x="3573126" y="5127446"/>
              <a:ext cx="1068257" cy="36933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Medium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573126" y="4758114"/>
              <a:ext cx="1068257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573125" y="5496778"/>
              <a:ext cx="1068257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Low</a:t>
              </a:r>
              <a:endParaRPr lang="en-US" dirty="0"/>
            </a:p>
          </p:txBody>
        </p:sp>
        <p:sp>
          <p:nvSpPr>
            <p:cNvPr id="31" name="剪去同侧角的矩形 30"/>
            <p:cNvSpPr/>
            <p:nvPr/>
          </p:nvSpPr>
          <p:spPr>
            <a:xfrm>
              <a:off x="3573125" y="4473237"/>
              <a:ext cx="1068257" cy="28487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五边形 44"/>
          <p:cNvSpPr/>
          <p:nvPr/>
        </p:nvSpPr>
        <p:spPr>
          <a:xfrm>
            <a:off x="2838313" y="5595058"/>
            <a:ext cx="601463" cy="160468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五边形 68"/>
          <p:cNvSpPr/>
          <p:nvPr/>
        </p:nvSpPr>
        <p:spPr>
          <a:xfrm>
            <a:off x="2838313" y="5243491"/>
            <a:ext cx="601463" cy="160468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五边形 69"/>
          <p:cNvSpPr/>
          <p:nvPr/>
        </p:nvSpPr>
        <p:spPr>
          <a:xfrm>
            <a:off x="2838312" y="4874537"/>
            <a:ext cx="601463" cy="160468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46" descr="BirdsEyeViewApp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23" r="23869"/>
          <a:stretch/>
        </p:blipFill>
        <p:spPr>
          <a:xfrm>
            <a:off x="1569833" y="4188206"/>
            <a:ext cx="1058338" cy="196322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grpSp>
        <p:nvGrpSpPr>
          <p:cNvPr id="72" name="Group 3"/>
          <p:cNvGrpSpPr/>
          <p:nvPr/>
        </p:nvGrpSpPr>
        <p:grpSpPr>
          <a:xfrm>
            <a:off x="5031891" y="4191420"/>
            <a:ext cx="2823867" cy="2117900"/>
            <a:chOff x="1128799" y="1809746"/>
            <a:chExt cx="6333778" cy="4750333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grpSp>
          <p:nvGrpSpPr>
            <p:cNvPr id="73" name="Group 4"/>
            <p:cNvGrpSpPr/>
            <p:nvPr/>
          </p:nvGrpSpPr>
          <p:grpSpPr>
            <a:xfrm>
              <a:off x="1128799" y="1809746"/>
              <a:ext cx="6333778" cy="4750333"/>
              <a:chOff x="783883" y="1143000"/>
              <a:chExt cx="7620000" cy="5715000"/>
            </a:xfrm>
          </p:grpSpPr>
          <p:pic>
            <p:nvPicPr>
              <p:cNvPr id="105" name="Picture 26" descr="nexus-10-product-image2.jp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889" b="90000" l="3667" r="958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3883" y="1143000"/>
                <a:ext cx="7620000" cy="5715000"/>
              </a:xfrm>
              <a:prstGeom prst="rect">
                <a:avLst/>
              </a:prstGeom>
            </p:spPr>
          </p:pic>
          <p:pic>
            <p:nvPicPr>
              <p:cNvPr id="106" name="Picture 27" descr="E:\Junzai\Photos\豌豆荚截图\15_Log Vict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9099" y="2136823"/>
                <a:ext cx="5880959" cy="3675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4" name="Picture 5" descr="PARAMEDIC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5783" y="3042216"/>
              <a:ext cx="410633" cy="615950"/>
            </a:xfrm>
            <a:prstGeom prst="rect">
              <a:avLst/>
            </a:prstGeom>
          </p:spPr>
        </p:pic>
        <p:pic>
          <p:nvPicPr>
            <p:cNvPr id="75" name="Picture 6" descr="FIRE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9034" y="3749675"/>
              <a:ext cx="410633" cy="615950"/>
            </a:xfrm>
            <a:prstGeom prst="rect">
              <a:avLst/>
            </a:prstGeom>
          </p:spPr>
        </p:pic>
        <p:pic>
          <p:nvPicPr>
            <p:cNvPr id="78" name="Picture 7" descr="V-GREEN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1300" y="3781425"/>
              <a:ext cx="410633" cy="615950"/>
            </a:xfrm>
            <a:prstGeom prst="rect">
              <a:avLst/>
            </a:prstGeom>
          </p:spPr>
        </p:pic>
        <p:pic>
          <p:nvPicPr>
            <p:cNvPr id="79" name="Picture 8" descr="V-RED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9667" y="3388291"/>
              <a:ext cx="410633" cy="615950"/>
            </a:xfrm>
            <a:prstGeom prst="rect">
              <a:avLst/>
            </a:prstGeom>
          </p:spPr>
        </p:pic>
        <p:pic>
          <p:nvPicPr>
            <p:cNvPr id="83" name="Picture 9" descr="V-YELLOW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78300" y="2870200"/>
              <a:ext cx="410633" cy="615950"/>
            </a:xfrm>
            <a:prstGeom prst="rect">
              <a:avLst/>
            </a:prstGeom>
          </p:spPr>
        </p:pic>
        <p:pic>
          <p:nvPicPr>
            <p:cNvPr id="85" name="Picture 10" descr="V-GREEN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3233" y="3933825"/>
              <a:ext cx="410633" cy="615950"/>
            </a:xfrm>
            <a:prstGeom prst="rect">
              <a:avLst/>
            </a:prstGeom>
          </p:spPr>
        </p:pic>
        <p:pic>
          <p:nvPicPr>
            <p:cNvPr id="86" name="Picture 11" descr="V-GREEN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6533" y="3933825"/>
              <a:ext cx="410633" cy="615950"/>
            </a:xfrm>
            <a:prstGeom prst="rect">
              <a:avLst/>
            </a:prstGeom>
          </p:spPr>
        </p:pic>
        <p:pic>
          <p:nvPicPr>
            <p:cNvPr id="87" name="Picture 12" descr="V-GREEN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78300" y="4086225"/>
              <a:ext cx="410633" cy="615950"/>
            </a:xfrm>
            <a:prstGeom prst="rect">
              <a:avLst/>
            </a:prstGeom>
          </p:spPr>
        </p:pic>
        <p:pic>
          <p:nvPicPr>
            <p:cNvPr id="88" name="Picture 13" descr="V-RED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37467" y="3696266"/>
              <a:ext cx="410633" cy="615950"/>
            </a:xfrm>
            <a:prstGeom prst="rect">
              <a:avLst/>
            </a:prstGeom>
          </p:spPr>
        </p:pic>
        <p:pic>
          <p:nvPicPr>
            <p:cNvPr id="90" name="Picture 14" descr="V-RED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9034" y="4156641"/>
              <a:ext cx="410633" cy="615950"/>
            </a:xfrm>
            <a:prstGeom prst="rect">
              <a:avLst/>
            </a:prstGeom>
          </p:spPr>
        </p:pic>
        <p:pic>
          <p:nvPicPr>
            <p:cNvPr id="94" name="Picture 15" descr="V-RED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9667" y="4197916"/>
              <a:ext cx="410633" cy="615950"/>
            </a:xfrm>
            <a:prstGeom prst="rect">
              <a:avLst/>
            </a:prstGeom>
          </p:spPr>
        </p:pic>
        <p:pic>
          <p:nvPicPr>
            <p:cNvPr id="95" name="Picture 16" descr="V-YELLOW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4149" y="3317875"/>
              <a:ext cx="410633" cy="615950"/>
            </a:xfrm>
            <a:prstGeom prst="rect">
              <a:avLst/>
            </a:prstGeom>
          </p:spPr>
        </p:pic>
        <p:pic>
          <p:nvPicPr>
            <p:cNvPr id="96" name="Picture 17" descr="V-YELLOW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4900" y="4505891"/>
              <a:ext cx="410633" cy="615950"/>
            </a:xfrm>
            <a:prstGeom prst="rect">
              <a:avLst/>
            </a:prstGeom>
          </p:spPr>
        </p:pic>
        <p:pic>
          <p:nvPicPr>
            <p:cNvPr id="97" name="Picture 18" descr="V-RED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93432" y="2835275"/>
              <a:ext cx="410633" cy="615950"/>
            </a:xfrm>
            <a:prstGeom prst="rect">
              <a:avLst/>
            </a:prstGeom>
          </p:spPr>
        </p:pic>
        <p:pic>
          <p:nvPicPr>
            <p:cNvPr id="98" name="Picture 19" descr="V-RED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6834" y="2987675"/>
              <a:ext cx="410633" cy="615950"/>
            </a:xfrm>
            <a:prstGeom prst="rect">
              <a:avLst/>
            </a:prstGeom>
          </p:spPr>
        </p:pic>
        <p:pic>
          <p:nvPicPr>
            <p:cNvPr id="99" name="Picture 20" descr="V-YELLOW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0466" y="4089400"/>
              <a:ext cx="410633" cy="615950"/>
            </a:xfrm>
            <a:prstGeom prst="rect">
              <a:avLst/>
            </a:prstGeom>
          </p:spPr>
        </p:pic>
        <p:pic>
          <p:nvPicPr>
            <p:cNvPr id="100" name="Picture 21" descr="V-RED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1099" y="3848666"/>
              <a:ext cx="410633" cy="615950"/>
            </a:xfrm>
            <a:prstGeom prst="rect">
              <a:avLst/>
            </a:prstGeom>
          </p:spPr>
        </p:pic>
        <p:pic>
          <p:nvPicPr>
            <p:cNvPr id="101" name="Picture 22" descr="PARAMEDIC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63799" y="4362450"/>
              <a:ext cx="410633" cy="615950"/>
            </a:xfrm>
            <a:prstGeom prst="rect">
              <a:avLst/>
            </a:prstGeom>
          </p:spPr>
        </p:pic>
        <p:pic>
          <p:nvPicPr>
            <p:cNvPr id="102" name="Picture 23" descr="FIRE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7667" y="2826316"/>
              <a:ext cx="410633" cy="615950"/>
            </a:xfrm>
            <a:prstGeom prst="rect">
              <a:avLst/>
            </a:prstGeom>
          </p:spPr>
        </p:pic>
        <p:pic>
          <p:nvPicPr>
            <p:cNvPr id="103" name="Picture 24" descr="V-RED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4983" y="3106282"/>
              <a:ext cx="410633" cy="615950"/>
            </a:xfrm>
            <a:prstGeom prst="rect">
              <a:avLst/>
            </a:prstGeom>
          </p:spPr>
        </p:pic>
        <p:pic>
          <p:nvPicPr>
            <p:cNvPr id="104" name="Picture 25" descr="PARAMEDIC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8933" y="4197916"/>
              <a:ext cx="410633" cy="615950"/>
            </a:xfrm>
            <a:prstGeom prst="rect">
              <a:avLst/>
            </a:prstGeom>
          </p:spPr>
        </p:pic>
      </p:grpSp>
      <p:pic>
        <p:nvPicPr>
          <p:cNvPr id="107" name="Picture 2" descr="http://www.cubernetworks.com/wp-content/uploads/2013/10/ser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28" y="1961457"/>
            <a:ext cx="1821584" cy="19246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3563887" y="2315115"/>
            <a:ext cx="1467492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Modification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3275856" y="1931786"/>
            <a:ext cx="109939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Stealing</a:t>
            </a:r>
            <a:endParaRPr lang="en-US" dirty="0"/>
          </a:p>
        </p:txBody>
      </p:sp>
      <p:grpSp>
        <p:nvGrpSpPr>
          <p:cNvPr id="37" name="组合 36"/>
          <p:cNvGrpSpPr/>
          <p:nvPr/>
        </p:nvGrpSpPr>
        <p:grpSpPr>
          <a:xfrm>
            <a:off x="7619492" y="4473237"/>
            <a:ext cx="1454954" cy="1517839"/>
            <a:chOff x="7619492" y="4266296"/>
            <a:chExt cx="1454954" cy="1517839"/>
          </a:xfrm>
        </p:grpSpPr>
        <p:pic>
          <p:nvPicPr>
            <p:cNvPr id="1034" name="Picture 10" descr="master-soo大师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5246" y="42662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7619492" y="5414803"/>
              <a:ext cx="1380506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Commander</a:t>
              </a:r>
              <a:endParaRPr lang="en-US" dirty="0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380312" y="4877753"/>
            <a:ext cx="1537239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Masquerade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866688" y="5342171"/>
            <a:ext cx="113331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Stealing</a:t>
            </a:r>
            <a:endParaRPr lang="en-US" dirty="0"/>
          </a:p>
        </p:txBody>
      </p:sp>
      <p:sp>
        <p:nvSpPr>
          <p:cNvPr id="110" name="左右箭头 109"/>
          <p:cNvSpPr/>
          <p:nvPr/>
        </p:nvSpPr>
        <p:spPr>
          <a:xfrm rot="18782643">
            <a:off x="1941210" y="3395910"/>
            <a:ext cx="1656184" cy="288032"/>
          </a:xfrm>
          <a:prstGeom prst="leftRightArrow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1763688" y="3387118"/>
            <a:ext cx="1800199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Eavesdropping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2112738" y="3797817"/>
            <a:ext cx="145115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Interception</a:t>
            </a:r>
            <a:endParaRPr lang="en-US" dirty="0"/>
          </a:p>
        </p:txBody>
      </p:sp>
      <p:sp>
        <p:nvSpPr>
          <p:cNvPr id="111" name="左右箭头 110"/>
          <p:cNvSpPr/>
          <p:nvPr/>
        </p:nvSpPr>
        <p:spPr>
          <a:xfrm rot="2720475">
            <a:off x="4412648" y="3478656"/>
            <a:ext cx="1656184" cy="288032"/>
          </a:xfrm>
          <a:prstGeom prst="leftRightArrow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855310" y="3756450"/>
            <a:ext cx="138774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Modification</a:t>
            </a:r>
            <a:endParaRPr lang="en-US" dirty="0"/>
          </a:p>
        </p:txBody>
      </p:sp>
      <p:grpSp>
        <p:nvGrpSpPr>
          <p:cNvPr id="112" name="组合 111"/>
          <p:cNvGrpSpPr/>
          <p:nvPr/>
        </p:nvGrpSpPr>
        <p:grpSpPr>
          <a:xfrm>
            <a:off x="6060339" y="1844824"/>
            <a:ext cx="887925" cy="1647108"/>
            <a:chOff x="7668344" y="437851"/>
            <a:chExt cx="1058338" cy="1963225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pic>
          <p:nvPicPr>
            <p:cNvPr id="113" name="Picture 46" descr="BirdsEyeViewApp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23" r="23869"/>
            <a:stretch/>
          </p:blipFill>
          <p:spPr>
            <a:xfrm>
              <a:off x="7668344" y="437851"/>
              <a:ext cx="1058338" cy="1963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Picture 11" descr="C:\Users\Junzai\Dropbox\Camera Uploads\2013-11-27 01.41.2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5464" y="701908"/>
              <a:ext cx="910991" cy="1441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组合 35"/>
          <p:cNvGrpSpPr/>
          <p:nvPr/>
        </p:nvGrpSpPr>
        <p:grpSpPr>
          <a:xfrm>
            <a:off x="6885337" y="1844824"/>
            <a:ext cx="1290866" cy="1456926"/>
            <a:chOff x="5553058" y="1903579"/>
            <a:chExt cx="1290866" cy="1456926"/>
          </a:xfrm>
        </p:grpSpPr>
        <p:pic>
          <p:nvPicPr>
            <p:cNvPr id="1030" name="Picture 6" descr="bruce警察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8891" y="1903579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5553058" y="2991173"/>
              <a:ext cx="1290866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Webmaster</a:t>
              </a:r>
              <a:endParaRPr lang="en-US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6830933" y="2085092"/>
            <a:ext cx="109939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Forgery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70318" y="2485784"/>
            <a:ext cx="2104128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Breaking 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744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99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5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0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5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1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5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1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000"/>
                            </p:stCondLst>
                            <p:childTnLst>
                              <p:par>
                                <p:cTn id="121" presetID="5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2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5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3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5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4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4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5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8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49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0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3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00" decel="100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00" decel="100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3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" decel="100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00" decel="100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3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00" decel="100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" decel="100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000"/>
                            </p:stCondLst>
                            <p:childTnLst>
                              <p:par>
                                <p:cTn id="202" presetID="3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00" decel="100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00" decel="100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2500"/>
                            </p:stCondLst>
                            <p:childTnLst>
                              <p:par>
                                <p:cTn id="215" presetID="3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200" decel="100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200" decel="100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 animBg="1"/>
      <p:bldP spid="38" grpId="0" animBg="1"/>
      <p:bldP spid="34" grpId="0" animBg="1"/>
      <p:bldP spid="34" grpId="1" animBg="1"/>
      <p:bldP spid="44" grpId="0" animBg="1"/>
      <p:bldP spid="44" grpId="1" animBg="1"/>
      <p:bldP spid="48" grpId="0" animBg="1"/>
      <p:bldP spid="48" grpId="1" animBg="1"/>
      <p:bldP spid="92" grpId="0" animBg="1"/>
      <p:bldP spid="93" grpId="0" animBg="1"/>
      <p:bldP spid="93" grpId="1" animBg="1"/>
      <p:bldP spid="45" grpId="0" animBg="1"/>
      <p:bldP spid="45" grpId="1" animBg="1"/>
      <p:bldP spid="69" grpId="0" animBg="1"/>
      <p:bldP spid="69" grpId="1" animBg="1"/>
      <p:bldP spid="70" grpId="0" animBg="1"/>
      <p:bldP spid="91" grpId="0" animBg="1"/>
      <p:bldP spid="91" grpId="1" animBg="1"/>
      <p:bldP spid="89" grpId="0" animBg="1"/>
      <p:bldP spid="89" grpId="1" animBg="1"/>
      <p:bldP spid="49" grpId="0" animBg="1"/>
      <p:bldP spid="49" grpId="1" animBg="1"/>
      <p:bldP spid="50" grpId="0" animBg="1"/>
      <p:bldP spid="50" grpId="1" animBg="1"/>
      <p:bldP spid="110" grpId="0" animBg="1"/>
      <p:bldP spid="76" grpId="0" animBg="1"/>
      <p:bldP spid="76" grpId="1" animBg="1"/>
      <p:bldP spid="82" grpId="0" animBg="1"/>
      <p:bldP spid="82" grpId="1" animBg="1"/>
      <p:bldP spid="111" grpId="0" animBg="1"/>
      <p:bldP spid="77" grpId="0" animBg="1"/>
      <p:bldP spid="77" grpId="1" animBg="1"/>
      <p:bldP spid="80" grpId="0" animBg="1"/>
      <p:bldP spid="80" grpId="1" animBg="1"/>
      <p:bldP spid="81" grpId="0" animBg="1"/>
      <p:bldP spid="8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dirty="0" smtClean="0"/>
              <a:t>Ways to enhance Kerberos Server</a:t>
            </a:r>
          </a:p>
          <a:p>
            <a:pPr>
              <a:lnSpc>
                <a:spcPct val="250000"/>
              </a:lnSpc>
            </a:pPr>
            <a:r>
              <a:rPr lang="en-US" dirty="0" smtClean="0"/>
              <a:t>Extension of Authenticate Code</a:t>
            </a:r>
          </a:p>
          <a:p>
            <a:pPr>
              <a:lnSpc>
                <a:spcPct val="250000"/>
              </a:lnSpc>
            </a:pPr>
            <a:r>
              <a:rPr lang="en-US" dirty="0" smtClean="0"/>
              <a:t>System efficiency</a:t>
            </a:r>
          </a:p>
        </p:txBody>
      </p:sp>
    </p:spTree>
    <p:extLst>
      <p:ext uri="{BB962C8B-B14F-4D97-AF65-F5344CB8AC3E}">
        <p14:creationId xmlns:p14="http://schemas.microsoft.com/office/powerpoint/2010/main" val="1025484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36646" y="2636912"/>
            <a:ext cx="44707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anose="04040905080B02020502" pitchFamily="82" charset="0"/>
              </a:rPr>
              <a:t>Thank you!</a:t>
            </a:r>
            <a:endParaRPr lang="zh-CN" alt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478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Outline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 and different authorities</a:t>
            </a:r>
          </a:p>
          <a:p>
            <a:r>
              <a:rPr lang="en-US" dirty="0" smtClean="0"/>
              <a:t>Communication encrypted based on </a:t>
            </a:r>
            <a:r>
              <a:rPr lang="en-US" b="1" dirty="0" smtClean="0">
                <a:solidFill>
                  <a:srgbClr val="C00000"/>
                </a:solidFill>
              </a:rPr>
              <a:t>Kerberos Algorithm</a:t>
            </a:r>
          </a:p>
          <a:p>
            <a:r>
              <a:rPr lang="en-US" dirty="0" smtClean="0"/>
              <a:t>Database encryption and certification</a:t>
            </a:r>
          </a:p>
          <a:p>
            <a:r>
              <a:rPr lang="en-US" dirty="0"/>
              <a:t>Friendly UI for server </a:t>
            </a:r>
            <a:r>
              <a:rPr lang="en-US" dirty="0" smtClean="0"/>
              <a:t>administrator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Security token </a:t>
            </a:r>
            <a:r>
              <a:rPr lang="en-US" dirty="0" smtClean="0"/>
              <a:t>for administrator login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Three levels </a:t>
            </a:r>
            <a:r>
              <a:rPr lang="en-US" dirty="0" smtClean="0"/>
              <a:t>of security protection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Security test </a:t>
            </a:r>
            <a:r>
              <a:rPr lang="en-US" dirty="0" smtClean="0"/>
              <a:t>using different attacks</a:t>
            </a:r>
          </a:p>
        </p:txBody>
      </p:sp>
    </p:spTree>
    <p:extLst>
      <p:ext uri="{BB962C8B-B14F-4D97-AF65-F5344CB8AC3E}">
        <p14:creationId xmlns:p14="http://schemas.microsoft.com/office/powerpoint/2010/main" val="2676175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Levels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956902"/>
            <a:ext cx="7920880" cy="64633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 compromised strategy to balance between responding time (server resources) and security provided.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556792"/>
            <a:ext cx="1224136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Purpose</a:t>
            </a:r>
            <a:endParaRPr lang="en-US" sz="2000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436580"/>
              </p:ext>
            </p:extLst>
          </p:nvPr>
        </p:nvGraphicFramePr>
        <p:xfrm>
          <a:off x="683568" y="2852936"/>
          <a:ext cx="7776865" cy="358493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08112"/>
                <a:gridCol w="2256251"/>
                <a:gridCol w="2256251"/>
                <a:gridCol w="2256251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Level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Access Control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Transmit Encryption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Database Protection</a:t>
                      </a:r>
                      <a:endParaRPr lang="en-US" dirty="0"/>
                    </a:p>
                  </a:txBody>
                  <a:tcPr anchor="ctr"/>
                </a:tc>
              </a:tr>
              <a:tr h="101928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Low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Username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Basic Authority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Anonymous Allowed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Plaintext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Plaintext</a:t>
                      </a:r>
                      <a:endParaRPr lang="en-US" dirty="0"/>
                    </a:p>
                  </a:txBody>
                  <a:tcPr anchor="ctr"/>
                </a:tc>
              </a:tr>
              <a:tr h="101928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Medium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Username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Password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Authentication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Authority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Encrypted by a session key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Authenticator and ticket required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Plaintext</a:t>
                      </a:r>
                    </a:p>
                  </a:txBody>
                  <a:tcPr anchor="ctr"/>
                </a:tc>
              </a:tr>
              <a:tr h="101928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High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Username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Password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Authentication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Authority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Encrypted by a session key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Authenticator and ticket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Encrypted</a:t>
                      </a:r>
                      <a:endParaRPr lang="en-US" sz="1600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/>
                        <a:t>Key never stored with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/>
                        <a:t>Certification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660" y="3284984"/>
            <a:ext cx="6120680" cy="22159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Tips: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Each incident has a security level separated from others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security level of an incident is decided by user when created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Once determined, the security level cannot be changed</a:t>
            </a:r>
          </a:p>
        </p:txBody>
      </p:sp>
    </p:spTree>
    <p:extLst>
      <p:ext uri="{BB962C8B-B14F-4D97-AF65-F5344CB8AC3E}">
        <p14:creationId xmlns:p14="http://schemas.microsoft.com/office/powerpoint/2010/main" val="3529691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4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 Application</a:t>
            </a:r>
            <a:endParaRPr lang="en-US" dirty="0"/>
          </a:p>
        </p:txBody>
      </p:sp>
      <p:pic>
        <p:nvPicPr>
          <p:cNvPr id="1026" name="Picture 2" descr="http://developer.android.com/images/home/kk-her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405" l="0" r="989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763" y="260648"/>
            <a:ext cx="829985" cy="11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组合 49"/>
          <p:cNvGrpSpPr/>
          <p:nvPr/>
        </p:nvGrpSpPr>
        <p:grpSpPr>
          <a:xfrm>
            <a:off x="603577" y="1700808"/>
            <a:ext cx="7856855" cy="4824536"/>
            <a:chOff x="387553" y="1700808"/>
            <a:chExt cx="7856855" cy="4824536"/>
          </a:xfrm>
        </p:grpSpPr>
        <p:grpSp>
          <p:nvGrpSpPr>
            <p:cNvPr id="40" name="组合 39"/>
            <p:cNvGrpSpPr/>
            <p:nvPr/>
          </p:nvGrpSpPr>
          <p:grpSpPr>
            <a:xfrm>
              <a:off x="387553" y="2780928"/>
              <a:ext cx="1016095" cy="2110589"/>
              <a:chOff x="387553" y="2780928"/>
              <a:chExt cx="1016095" cy="2110589"/>
            </a:xfrm>
          </p:grpSpPr>
          <p:pic>
            <p:nvPicPr>
              <p:cNvPr id="1028" name="Picture 4" descr="E:\Junzai\Photos\豌豆荚截图\Trustworty Final\豌豆荚截图20131127123331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553" y="2780928"/>
                <a:ext cx="1016095" cy="1944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447545" y="4614518"/>
                <a:ext cx="896109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Welcome</a:t>
                </a:r>
                <a:endParaRPr lang="en-US" sz="1200" dirty="0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5696" y="1774037"/>
              <a:ext cx="1224136" cy="2087011"/>
              <a:chOff x="1835696" y="1774037"/>
              <a:chExt cx="1224136" cy="2087011"/>
            </a:xfrm>
          </p:grpSpPr>
          <p:pic>
            <p:nvPicPr>
              <p:cNvPr id="1029" name="Picture 5" descr="E:\Junzai\Photos\豌豆荚截图\Trustworty Final\豌豆荚截图20131127123341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9718" y="1774037"/>
                <a:ext cx="1016095" cy="1944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835696" y="3584049"/>
                <a:ext cx="1224136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Incident Select</a:t>
                </a:r>
                <a:endParaRPr lang="en-US" sz="1200" dirty="0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835696" y="4216852"/>
              <a:ext cx="1224136" cy="2020460"/>
              <a:chOff x="1835696" y="4216852"/>
              <a:chExt cx="1224136" cy="2020460"/>
            </a:xfrm>
          </p:grpSpPr>
          <p:pic>
            <p:nvPicPr>
              <p:cNvPr id="1027" name="Picture 3" descr="E:\Junzai\Photos\豌豆荚截图\Trustworty Final\豌豆荚截图20131127123348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9717" y="4216852"/>
                <a:ext cx="1016095" cy="1944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835696" y="5960313"/>
                <a:ext cx="1224136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Incident Create</a:t>
                </a:r>
                <a:endParaRPr lang="en-US" sz="1200" dirty="0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3635897" y="1774145"/>
              <a:ext cx="1015982" cy="2109043"/>
              <a:chOff x="3635897" y="1774145"/>
              <a:chExt cx="1015982" cy="2109043"/>
            </a:xfrm>
          </p:grpSpPr>
          <p:pic>
            <p:nvPicPr>
              <p:cNvPr id="1030" name="Picture 6" descr="E:\Junzai\Photos\豌豆荚截图\Trustworty Final\豌豆荚截图20131127123439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897" y="1774145"/>
                <a:ext cx="1015982" cy="19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3756305" y="3606189"/>
                <a:ext cx="775165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Login</a:t>
                </a:r>
                <a:endParaRPr lang="en-US" sz="1200" dirty="0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3635896" y="4216852"/>
              <a:ext cx="1015982" cy="2020460"/>
              <a:chOff x="3635896" y="4216852"/>
              <a:chExt cx="1015982" cy="2020460"/>
            </a:xfrm>
          </p:grpSpPr>
          <p:pic>
            <p:nvPicPr>
              <p:cNvPr id="1031" name="Picture 7" descr="E:\Junzai\Photos\豌豆荚截图\Trustworty Final\豌豆荚截图20131127124024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896" y="4216852"/>
                <a:ext cx="1015982" cy="19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3709952" y="5960313"/>
                <a:ext cx="867171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Sign Up</a:t>
                </a:r>
                <a:endParaRPr lang="en-US" sz="1200" dirty="0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5220072" y="2947517"/>
              <a:ext cx="1015982" cy="2082499"/>
              <a:chOff x="5220072" y="2947517"/>
              <a:chExt cx="1015982" cy="2082499"/>
            </a:xfrm>
          </p:grpSpPr>
          <p:pic>
            <p:nvPicPr>
              <p:cNvPr id="1032" name="Picture 8" descr="E:\Junzai\Photos\豌豆荚截图\Trustworty Final\豌豆荚截图20131127124039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0072" y="2947517"/>
                <a:ext cx="1015982" cy="19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340480" y="4753017"/>
                <a:ext cx="775165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Main</a:t>
                </a:r>
                <a:endParaRPr lang="en-US" sz="1200" dirty="0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6782112" y="1700808"/>
              <a:ext cx="1015982" cy="2072897"/>
              <a:chOff x="6782112" y="1700808"/>
              <a:chExt cx="1015982" cy="2072897"/>
            </a:xfrm>
          </p:grpSpPr>
          <p:pic>
            <p:nvPicPr>
              <p:cNvPr id="1033" name="Picture 9" descr="E:\Junzai\Photos\豌豆荚截图\Trustworty Final\豌豆荚截图20131127124057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2112" y="1829705"/>
                <a:ext cx="1015982" cy="19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835134" y="1700808"/>
                <a:ext cx="90993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Post POIs</a:t>
                </a:r>
                <a:endParaRPr lang="en-US" sz="1200" dirty="0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7070144" y="2049815"/>
              <a:ext cx="1174264" cy="2064032"/>
              <a:chOff x="7070144" y="2049815"/>
              <a:chExt cx="1174264" cy="2064032"/>
            </a:xfrm>
          </p:grpSpPr>
          <p:pic>
            <p:nvPicPr>
              <p:cNvPr id="1034" name="Picture 10" descr="E:\Junzai\Photos\豌豆荚截图\Trustworty Final\豌豆荚截图20131127124104.pn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9285" y="2049815"/>
                <a:ext cx="1015982" cy="19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070144" y="3836848"/>
                <a:ext cx="1174264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Post Message</a:t>
                </a:r>
                <a:endParaRPr lang="en-US" sz="1200" dirty="0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6732240" y="4191180"/>
              <a:ext cx="1015982" cy="2058199"/>
              <a:chOff x="6732240" y="4191180"/>
              <a:chExt cx="1015982" cy="2058199"/>
            </a:xfrm>
          </p:grpSpPr>
          <p:pic>
            <p:nvPicPr>
              <p:cNvPr id="1035" name="Picture 11" descr="E:\Junzai\Photos\豌豆荚截图\Trustworty Final\豌豆荚截图20131127124121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2240" y="4305379"/>
                <a:ext cx="1015982" cy="19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758407" y="4191180"/>
                <a:ext cx="90993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Get POIs</a:t>
                </a:r>
                <a:endParaRPr lang="en-US" sz="1200" dirty="0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7068622" y="4515815"/>
              <a:ext cx="1103778" cy="2009529"/>
              <a:chOff x="7068622" y="4515815"/>
              <a:chExt cx="1103778" cy="2009529"/>
            </a:xfrm>
          </p:grpSpPr>
          <p:pic>
            <p:nvPicPr>
              <p:cNvPr id="1036" name="Picture 12" descr="E:\Junzai\Photos\豌豆荚截图\Trustworty Final\豌豆荚截图20131127124134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2520" y="4515815"/>
                <a:ext cx="1015982" cy="19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7068622" y="6248345"/>
                <a:ext cx="110377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Get Message</a:t>
                </a:r>
                <a:endParaRPr lang="en-US" sz="1200" dirty="0"/>
              </a:p>
            </p:txBody>
          </p:sp>
        </p:grpSp>
        <p:cxnSp>
          <p:nvCxnSpPr>
            <p:cNvPr id="6" name="直接箭头连接符 5"/>
            <p:cNvCxnSpPr>
              <a:stCxn id="1028" idx="3"/>
              <a:endCxn id="1029" idx="1"/>
            </p:cNvCxnSpPr>
            <p:nvPr/>
          </p:nvCxnSpPr>
          <p:spPr>
            <a:xfrm flipV="1">
              <a:off x="1403648" y="2746145"/>
              <a:ext cx="536070" cy="1006891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2339752" y="3861048"/>
              <a:ext cx="1" cy="355804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H="1" flipV="1">
              <a:off x="2555775" y="3861048"/>
              <a:ext cx="1" cy="355804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029" idx="3"/>
              <a:endCxn id="1030" idx="1"/>
            </p:cNvCxnSpPr>
            <p:nvPr/>
          </p:nvCxnSpPr>
          <p:spPr>
            <a:xfrm>
              <a:off x="2955813" y="2746145"/>
              <a:ext cx="680084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H="1">
              <a:off x="3995936" y="3883188"/>
              <a:ext cx="1" cy="333664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V="1">
              <a:off x="4211960" y="3883188"/>
              <a:ext cx="1" cy="333664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1030" idx="3"/>
              <a:endCxn id="1032" idx="1"/>
            </p:cNvCxnSpPr>
            <p:nvPr/>
          </p:nvCxnSpPr>
          <p:spPr>
            <a:xfrm>
              <a:off x="4651879" y="2746145"/>
              <a:ext cx="568193" cy="1173372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endCxn id="1035" idx="1"/>
            </p:cNvCxnSpPr>
            <p:nvPr/>
          </p:nvCxnSpPr>
          <p:spPr>
            <a:xfrm>
              <a:off x="6236054" y="4468179"/>
              <a:ext cx="496186" cy="8092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1033" idx="1"/>
            </p:cNvCxnSpPr>
            <p:nvPr/>
          </p:nvCxnSpPr>
          <p:spPr>
            <a:xfrm flipV="1">
              <a:off x="6236054" y="2801705"/>
              <a:ext cx="546058" cy="558906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6636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Level </a:t>
            </a:r>
            <a:r>
              <a:rPr lang="en-US" dirty="0" smtClean="0">
                <a:solidFill>
                  <a:srgbClr val="00B050"/>
                </a:solidFill>
              </a:rPr>
              <a:t>Low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050" name="Picture 2" descr="E:\Junzai\Photos\豌豆荚截图\Trustworty Final\豌豆荚截图201311271234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80" y="1955254"/>
            <a:ext cx="220027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2725" y="1955254"/>
            <a:ext cx="350839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User only has to input a username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2725" y="2576226"/>
            <a:ext cx="348621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Password input field is invalidated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2" descr="http://www.cubernetworks.com/wp-content/uploads/2013/10/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845" y="4191869"/>
            <a:ext cx="1821584" cy="1924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32725" y="3197198"/>
            <a:ext cx="421070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Request is sent to data server in plaintext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7435644" y="4187502"/>
            <a:ext cx="1240812" cy="1905794"/>
            <a:chOff x="7435644" y="4187502"/>
            <a:chExt cx="1240812" cy="1905794"/>
          </a:xfrm>
        </p:grpSpPr>
        <p:sp>
          <p:nvSpPr>
            <p:cNvPr id="13" name="TextBox 12"/>
            <p:cNvSpPr txBox="1"/>
            <p:nvPr/>
          </p:nvSpPr>
          <p:spPr>
            <a:xfrm>
              <a:off x="7443429" y="4709915"/>
              <a:ext cx="728971" cy="3385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Check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35644" y="4187502"/>
              <a:ext cx="1240812" cy="3385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Username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47774" y="5232328"/>
              <a:ext cx="1228681" cy="3385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Query</a:t>
              </a:r>
              <a:endParaRPr lang="en-US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47775" y="5754742"/>
              <a:ext cx="1228680" cy="3385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Send Back</a:t>
              </a:r>
              <a:endParaRPr lang="en-US" sz="1600" dirty="0"/>
            </a:p>
          </p:txBody>
        </p:sp>
        <p:cxnSp>
          <p:nvCxnSpPr>
            <p:cNvPr id="18" name="直接箭头连接符 17"/>
            <p:cNvCxnSpPr>
              <a:endCxn id="13" idx="0"/>
            </p:cNvCxnSpPr>
            <p:nvPr/>
          </p:nvCxnSpPr>
          <p:spPr>
            <a:xfrm>
              <a:off x="7807914" y="4526056"/>
              <a:ext cx="1" cy="1838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8388424" y="4526056"/>
              <a:ext cx="0" cy="70627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22" name="直接箭头连接符 21"/>
            <p:cNvCxnSpPr>
              <a:stCxn id="13" idx="2"/>
            </p:cNvCxnSpPr>
            <p:nvPr/>
          </p:nvCxnSpPr>
          <p:spPr>
            <a:xfrm>
              <a:off x="7807915" y="5048469"/>
              <a:ext cx="0" cy="1838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24" name="直接箭头连接符 23"/>
            <p:cNvCxnSpPr>
              <a:stCxn id="16" idx="2"/>
              <a:endCxn id="17" idx="0"/>
            </p:cNvCxnSpPr>
            <p:nvPr/>
          </p:nvCxnSpPr>
          <p:spPr>
            <a:xfrm>
              <a:off x="8062115" y="5570882"/>
              <a:ext cx="0" cy="1838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368679" y="4547542"/>
              <a:ext cx="307777" cy="5956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eaVert" wrap="none" rtlCol="0">
              <a:spAutoFit/>
            </a:bodyPr>
            <a:lstStyle/>
            <a:p>
              <a:r>
                <a:rPr lang="en-US" sz="800" dirty="0" smtClean="0"/>
                <a:t>Anonymous</a:t>
              </a:r>
              <a:endParaRPr lang="en-US" sz="800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011438" y="4527797"/>
            <a:ext cx="2712690" cy="307777"/>
            <a:chOff x="3011438" y="4527797"/>
            <a:chExt cx="2712690" cy="307777"/>
          </a:xfrm>
        </p:grpSpPr>
        <p:cxnSp>
          <p:nvCxnSpPr>
            <p:cNvPr id="12" name="直接箭头连接符 11"/>
            <p:cNvCxnSpPr/>
            <p:nvPr/>
          </p:nvCxnSpPr>
          <p:spPr>
            <a:xfrm>
              <a:off x="3011438" y="4824123"/>
              <a:ext cx="271269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317848" y="4527797"/>
              <a:ext cx="2131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I’m Yiming, I want POI List</a:t>
              </a:r>
              <a:endParaRPr lang="en-US" sz="1400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011438" y="5151031"/>
            <a:ext cx="2712690" cy="523220"/>
            <a:chOff x="3011438" y="5151031"/>
            <a:chExt cx="2712690" cy="523220"/>
          </a:xfrm>
        </p:grpSpPr>
        <p:cxnSp>
          <p:nvCxnSpPr>
            <p:cNvPr id="28" name="直接箭头连接符 27"/>
            <p:cNvCxnSpPr/>
            <p:nvPr/>
          </p:nvCxnSpPr>
          <p:spPr>
            <a:xfrm>
              <a:off x="3011438" y="5170611"/>
              <a:ext cx="2712690" cy="0"/>
            </a:xfrm>
            <a:prstGeom prst="straightConnector1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190449" y="5151031"/>
              <a:ext cx="24845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You’re authority is 2, I can give</a:t>
              </a:r>
            </a:p>
            <a:p>
              <a:r>
                <a:rPr lang="en-US" sz="1400" dirty="0" smtClean="0"/>
                <a:t>you these POIs…</a:t>
              </a:r>
              <a:endParaRPr lang="en-US" sz="14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232725" y="3818170"/>
            <a:ext cx="305416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Authority is checked in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44600" y="5922023"/>
            <a:ext cx="137607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24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7" grpId="0" animBg="1"/>
      <p:bldP spid="9" grpId="0" animBg="1"/>
      <p:bldP spid="33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Level </a:t>
            </a:r>
            <a:r>
              <a:rPr lang="en-US" dirty="0" smtClean="0">
                <a:solidFill>
                  <a:srgbClr val="00B050"/>
                </a:solidFill>
              </a:rPr>
              <a:t>Low</a:t>
            </a:r>
            <a:endParaRPr lang="en-US" dirty="0"/>
          </a:p>
        </p:txBody>
      </p:sp>
      <p:pic>
        <p:nvPicPr>
          <p:cNvPr id="3074" name="Picture 2" descr="E:\Junzai\Photos\豌豆荚截图\Trustworty Final\豌豆荚截图201311271434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181" y="1916832"/>
            <a:ext cx="220027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1844824"/>
            <a:ext cx="136815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Anonymous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2214156"/>
            <a:ext cx="5616624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Anonymous login is an option to the server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Once it’s turned on, user can input </a:t>
            </a:r>
            <a:r>
              <a:rPr lang="en-US" b="1" dirty="0" smtClean="0"/>
              <a:t>ANY</a:t>
            </a:r>
            <a:r>
              <a:rPr lang="en-US" dirty="0" smtClean="0"/>
              <a:t> username to receive data and is treated as authority 0 in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authenticated users can send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64250" y="5805264"/>
            <a:ext cx="12241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3717032"/>
            <a:ext cx="1656184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Summary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4149080"/>
            <a:ext cx="5616624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simplest login procedure for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not always need to create an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Forgery is easy when you get someone’s username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Eavesdropping is also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Best used at: Alert broadcast, EMT training, etc.</a:t>
            </a:r>
          </a:p>
        </p:txBody>
      </p:sp>
    </p:spTree>
    <p:extLst>
      <p:ext uri="{BB962C8B-B14F-4D97-AF65-F5344CB8AC3E}">
        <p14:creationId xmlns:p14="http://schemas.microsoft.com/office/powerpoint/2010/main" val="81283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Level </a:t>
            </a:r>
            <a:r>
              <a:rPr lang="en-US" dirty="0" smtClean="0">
                <a:solidFill>
                  <a:srgbClr val="FFC000"/>
                </a:solidFill>
              </a:rPr>
              <a:t>Medium</a:t>
            </a:r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44807" y="1700808"/>
            <a:ext cx="1417946" cy="2371339"/>
            <a:chOff x="444807" y="1700808"/>
            <a:chExt cx="1417946" cy="2371339"/>
          </a:xfrm>
        </p:grpSpPr>
        <p:pic>
          <p:nvPicPr>
            <p:cNvPr id="4098" name="Picture 2" descr="E:\Junzai\Photos\豌豆荚截图\Trustworty Final\豌豆荚截图2013112715180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346" y="1700808"/>
              <a:ext cx="1128869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44807" y="3702815"/>
              <a:ext cx="1417946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Connect AS</a:t>
              </a:r>
              <a:endParaRPr lang="en-US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455421" y="4691644"/>
            <a:ext cx="1918762" cy="2019609"/>
            <a:chOff x="3455421" y="4691644"/>
            <a:chExt cx="1918762" cy="2019609"/>
          </a:xfrm>
        </p:grpSpPr>
        <p:grpSp>
          <p:nvGrpSpPr>
            <p:cNvPr id="3" name="组合 2"/>
            <p:cNvGrpSpPr/>
            <p:nvPr/>
          </p:nvGrpSpPr>
          <p:grpSpPr>
            <a:xfrm>
              <a:off x="3541674" y="4691644"/>
              <a:ext cx="1746257" cy="1760269"/>
              <a:chOff x="3226755" y="4784607"/>
              <a:chExt cx="1746257" cy="1760269"/>
            </a:xfrm>
          </p:grpSpPr>
          <p:pic>
            <p:nvPicPr>
              <p:cNvPr id="4" name="Picture 13" descr="安全锁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6755" y="4784607"/>
                <a:ext cx="1746257" cy="1746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300427" y="5133125"/>
                <a:ext cx="1411751" cy="1411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3455421" y="6341921"/>
              <a:ext cx="1918762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Kerberos Server</a:t>
              </a:r>
              <a:endParaRPr lang="en-US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153780" y="4072147"/>
            <a:ext cx="2387894" cy="1492626"/>
            <a:chOff x="1153780" y="4072147"/>
            <a:chExt cx="2387894" cy="1492626"/>
          </a:xfrm>
        </p:grpSpPr>
        <p:cxnSp>
          <p:nvCxnSpPr>
            <p:cNvPr id="9" name="直接箭头连接符 8"/>
            <p:cNvCxnSpPr>
              <a:stCxn id="6" idx="2"/>
              <a:endCxn id="4" idx="1"/>
            </p:cNvCxnSpPr>
            <p:nvPr/>
          </p:nvCxnSpPr>
          <p:spPr>
            <a:xfrm>
              <a:off x="1153780" y="4072147"/>
              <a:ext cx="2387894" cy="149262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921472">
              <a:off x="1415828" y="4646651"/>
              <a:ext cx="1181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Username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136822" y="3163062"/>
            <a:ext cx="122845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Decrypt</a:t>
            </a:r>
            <a:endParaRPr 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2751050" y="3403533"/>
            <a:ext cx="972876" cy="1973104"/>
            <a:chOff x="2751050" y="3403533"/>
            <a:chExt cx="972876" cy="1973104"/>
          </a:xfrm>
        </p:grpSpPr>
        <p:cxnSp>
          <p:nvCxnSpPr>
            <p:cNvPr id="14" name="直接箭头连接符 13"/>
            <p:cNvCxnSpPr>
              <a:endCxn id="13" idx="2"/>
            </p:cNvCxnSpPr>
            <p:nvPr/>
          </p:nvCxnSpPr>
          <p:spPr>
            <a:xfrm flipH="1" flipV="1">
              <a:off x="2751050" y="3532394"/>
              <a:ext cx="972876" cy="148078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 rot="3419301">
              <a:off x="2163744" y="4236196"/>
              <a:ext cx="1973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TGS Ticket, Session Key</a:t>
              </a:r>
              <a:endParaRPr lang="en-US" sz="1400" dirty="0"/>
            </a:p>
          </p:txBody>
        </p:sp>
        <p:pic>
          <p:nvPicPr>
            <p:cNvPr id="4100" name="Picture 4" descr="锁 加密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3642" y="3988295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3506501" y="2564904"/>
            <a:ext cx="162943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Connect TGS</a:t>
            </a:r>
            <a:endParaRPr lang="en-US" dirty="0"/>
          </a:p>
        </p:txBody>
      </p:sp>
      <p:grpSp>
        <p:nvGrpSpPr>
          <p:cNvPr id="34" name="组合 33"/>
          <p:cNvGrpSpPr/>
          <p:nvPr/>
        </p:nvGrpSpPr>
        <p:grpSpPr>
          <a:xfrm>
            <a:off x="3986644" y="2934236"/>
            <a:ext cx="732958" cy="1757408"/>
            <a:chOff x="3986644" y="2934236"/>
            <a:chExt cx="732958" cy="1757408"/>
          </a:xfrm>
        </p:grpSpPr>
        <p:cxnSp>
          <p:nvCxnSpPr>
            <p:cNvPr id="21" name="直接箭头连接符 20"/>
            <p:cNvCxnSpPr>
              <a:stCxn id="20" idx="2"/>
            </p:cNvCxnSpPr>
            <p:nvPr/>
          </p:nvCxnSpPr>
          <p:spPr>
            <a:xfrm>
              <a:off x="4321221" y="2934236"/>
              <a:ext cx="0" cy="172617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986644" y="2978483"/>
              <a:ext cx="369332" cy="171316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1200" dirty="0" smtClean="0"/>
                <a:t>Authenticator, TGS Ticket</a:t>
              </a:r>
              <a:endParaRPr lang="en-US" sz="1200" dirty="0"/>
            </a:p>
          </p:txBody>
        </p:sp>
        <p:pic>
          <p:nvPicPr>
            <p:cNvPr id="25" name="Picture 4" descr="锁 加密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4802" y="3556007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组合 36"/>
          <p:cNvGrpSpPr/>
          <p:nvPr/>
        </p:nvGrpSpPr>
        <p:grpSpPr>
          <a:xfrm>
            <a:off x="5027097" y="3415107"/>
            <a:ext cx="985481" cy="1947713"/>
            <a:chOff x="5027097" y="3415107"/>
            <a:chExt cx="985481" cy="1947713"/>
          </a:xfrm>
        </p:grpSpPr>
        <p:cxnSp>
          <p:nvCxnSpPr>
            <p:cNvPr id="24" name="直接箭头连接符 23"/>
            <p:cNvCxnSpPr>
              <a:endCxn id="26" idx="2"/>
            </p:cNvCxnSpPr>
            <p:nvPr/>
          </p:nvCxnSpPr>
          <p:spPr>
            <a:xfrm flipV="1">
              <a:off x="5027097" y="3556007"/>
              <a:ext cx="985481" cy="148415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8214660">
              <a:off x="4600330" y="4250464"/>
              <a:ext cx="194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Service Ticket, Session Key</a:t>
              </a:r>
              <a:endParaRPr lang="en-US" sz="1200" dirty="0"/>
            </a:p>
          </p:txBody>
        </p:sp>
        <p:pic>
          <p:nvPicPr>
            <p:cNvPr id="31" name="Picture 4" descr="锁 加密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5037" y="399328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组合 37"/>
          <p:cNvGrpSpPr/>
          <p:nvPr/>
        </p:nvGrpSpPr>
        <p:grpSpPr>
          <a:xfrm>
            <a:off x="5197858" y="1605450"/>
            <a:ext cx="1629439" cy="1950557"/>
            <a:chOff x="5197858" y="1605450"/>
            <a:chExt cx="1629439" cy="1950557"/>
          </a:xfrm>
        </p:grpSpPr>
        <p:pic>
          <p:nvPicPr>
            <p:cNvPr id="4101" name="Picture 5" descr="E:\Junzai\Photos\豌豆荚截图\Trustworty Final\豌豆荚截图20131127151815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" t="-490" b="-787"/>
            <a:stretch/>
          </p:blipFill>
          <p:spPr bwMode="auto">
            <a:xfrm>
              <a:off x="5571887" y="1605450"/>
              <a:ext cx="874156" cy="172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5197858" y="3186675"/>
              <a:ext cx="1629439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Login Success</a:t>
              </a:r>
              <a:endParaRPr lang="en-US" dirty="0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804248" y="1727481"/>
            <a:ext cx="1872208" cy="2319480"/>
            <a:chOff x="6804248" y="1727481"/>
            <a:chExt cx="1872208" cy="2319480"/>
          </a:xfrm>
        </p:grpSpPr>
        <p:pic>
          <p:nvPicPr>
            <p:cNvPr id="4103" name="Picture 7" descr="E:\Junzai\Photos\豌豆荚截图\Trustworty Final\豌豆荚截图20131127152044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918" y="1727481"/>
              <a:ext cx="1128869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6804248" y="3708407"/>
              <a:ext cx="1872208" cy="33855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Request/Post Data</a:t>
              </a:r>
              <a:endParaRPr lang="en-US" sz="16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958557" y="4797152"/>
            <a:ext cx="1563590" cy="1883842"/>
            <a:chOff x="6958557" y="4797152"/>
            <a:chExt cx="1563590" cy="1883842"/>
          </a:xfrm>
        </p:grpSpPr>
        <p:pic>
          <p:nvPicPr>
            <p:cNvPr id="39" name="Picture 2" descr="http://www.cubernetworks.com/wp-content/uploads/2013/10/server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8557" y="4797152"/>
              <a:ext cx="1563590" cy="1652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6995930" y="6311662"/>
              <a:ext cx="1488845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Data Server</a:t>
              </a:r>
              <a:endParaRPr lang="en-US" dirty="0"/>
            </a:p>
          </p:txBody>
        </p:sp>
      </p:grpSp>
      <p:cxnSp>
        <p:nvCxnSpPr>
          <p:cNvPr id="11" name="直接箭头连接符 10"/>
          <p:cNvCxnSpPr/>
          <p:nvPr/>
        </p:nvCxnSpPr>
        <p:spPr>
          <a:xfrm>
            <a:off x="971600" y="1539761"/>
            <a:ext cx="69847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1957498" y="1988840"/>
            <a:ext cx="1587104" cy="1174222"/>
            <a:chOff x="1957498" y="1988840"/>
            <a:chExt cx="1587104" cy="1174222"/>
          </a:xfrm>
        </p:grpSpPr>
        <p:sp>
          <p:nvSpPr>
            <p:cNvPr id="17" name="流程图: 终止 16"/>
            <p:cNvSpPr/>
            <p:nvPr/>
          </p:nvSpPr>
          <p:spPr>
            <a:xfrm>
              <a:off x="1957498" y="1988840"/>
              <a:ext cx="1587104" cy="288032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Password Error!</a:t>
              </a:r>
              <a:endParaRPr lang="en-US" sz="1200" dirty="0"/>
            </a:p>
          </p:txBody>
        </p:sp>
        <p:cxnSp>
          <p:nvCxnSpPr>
            <p:cNvPr id="32" name="直接箭头连接符 31"/>
            <p:cNvCxnSpPr>
              <a:stCxn id="13" idx="0"/>
              <a:endCxn id="17" idx="2"/>
            </p:cNvCxnSpPr>
            <p:nvPr/>
          </p:nvCxnSpPr>
          <p:spPr>
            <a:xfrm flipV="1">
              <a:off x="2751050" y="2276872"/>
              <a:ext cx="0" cy="886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347727" y="2535301"/>
              <a:ext cx="769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Failed</a:t>
              </a:r>
              <a:endParaRPr lang="en-US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531753" y="4046961"/>
            <a:ext cx="1577023" cy="750191"/>
            <a:chOff x="6531753" y="4046961"/>
            <a:chExt cx="1577023" cy="750191"/>
          </a:xfrm>
        </p:grpSpPr>
        <p:cxnSp>
          <p:nvCxnSpPr>
            <p:cNvPr id="35" name="直接箭头连接符 34"/>
            <p:cNvCxnSpPr/>
            <p:nvPr/>
          </p:nvCxnSpPr>
          <p:spPr>
            <a:xfrm>
              <a:off x="7740352" y="4046961"/>
              <a:ext cx="0" cy="7501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4" descr="锁 加密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3976" y="4209025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6531753" y="4125750"/>
              <a:ext cx="11953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/>
                <a:t>Ticket</a:t>
              </a:r>
            </a:p>
            <a:p>
              <a:pPr algn="r"/>
              <a:r>
                <a:rPr lang="en-US" sz="1400" dirty="0" smtClean="0"/>
                <a:t>Authenticator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7199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Level </a:t>
            </a:r>
            <a:r>
              <a:rPr lang="en-US" dirty="0" smtClean="0">
                <a:solidFill>
                  <a:srgbClr val="FFC000"/>
                </a:solidFill>
              </a:rPr>
              <a:t>Medium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026" name="Picture 2" descr="C:\Users\Junzai\Dropbox\Camera Uploads\2013-11-27 15.24.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220027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27621" y="5615930"/>
            <a:ext cx="12241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54076" y="1988840"/>
            <a:ext cx="1733947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Summary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54077" y="2430180"/>
            <a:ext cx="5616624" cy="31393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Kerberos Server and Data Server are separated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Both user and server are authenticated through Kerberos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communication are encrypted by a session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User’s authority is passed from AS to Data Server through ticket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both GET and SEND processes, server will check the ticket and authenticator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is stored in plaintext in the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Best used at: Natural </a:t>
            </a:r>
            <a:r>
              <a:rPr lang="en-US" dirty="0"/>
              <a:t>disaster, </a:t>
            </a:r>
            <a:r>
              <a:rPr lang="en-US" dirty="0" smtClean="0"/>
              <a:t>casual incidents, etc.</a:t>
            </a:r>
          </a:p>
        </p:txBody>
      </p:sp>
    </p:spTree>
    <p:extLst>
      <p:ext uri="{BB962C8B-B14F-4D97-AF65-F5344CB8AC3E}">
        <p14:creationId xmlns:p14="http://schemas.microsoft.com/office/powerpoint/2010/main" val="948892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2324</TotalTime>
  <Words>1200</Words>
  <Application>Microsoft Office PowerPoint</Application>
  <PresentationFormat>全屏显示(4:3)</PresentationFormat>
  <Paragraphs>332</Paragraphs>
  <Slides>27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暗香扑面</vt:lpstr>
      <vt:lpstr>Security in Emergency Situations</vt:lpstr>
      <vt:lpstr>We Need Protection</vt:lpstr>
      <vt:lpstr>Project Outline</vt:lpstr>
      <vt:lpstr>Security Levels</vt:lpstr>
      <vt:lpstr>Client Application</vt:lpstr>
      <vt:lpstr>Security Level Low</vt:lpstr>
      <vt:lpstr>Security Level Low</vt:lpstr>
      <vt:lpstr>Security Level Medium</vt:lpstr>
      <vt:lpstr>Security Level Medium</vt:lpstr>
      <vt:lpstr>Security Level High</vt:lpstr>
      <vt:lpstr>Security Level High</vt:lpstr>
      <vt:lpstr>Administrator App</vt:lpstr>
      <vt:lpstr>Administrator Login</vt:lpstr>
      <vt:lpstr>Authenticate Code</vt:lpstr>
      <vt:lpstr>Authenticate Code</vt:lpstr>
      <vt:lpstr>Let’s Attack</vt:lpstr>
      <vt:lpstr>Username Masquerading</vt:lpstr>
      <vt:lpstr>Network Sniffing</vt:lpstr>
      <vt:lpstr>Network Sniffing</vt:lpstr>
      <vt:lpstr>Network Sniffing</vt:lpstr>
      <vt:lpstr>Data Server Intrusion</vt:lpstr>
      <vt:lpstr>Data Server Intrusion</vt:lpstr>
      <vt:lpstr>Brute-Force</vt:lpstr>
      <vt:lpstr>Performance</vt:lpstr>
      <vt:lpstr>Protection We Provided</vt:lpstr>
      <vt:lpstr>Future Work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in Emergency Situations</dc:title>
  <dc:creator>Junzai</dc:creator>
  <cp:lastModifiedBy>Junzai</cp:lastModifiedBy>
  <cp:revision>158</cp:revision>
  <dcterms:created xsi:type="dcterms:W3CDTF">2013-11-27T05:15:14Z</dcterms:created>
  <dcterms:modified xsi:type="dcterms:W3CDTF">2013-12-01T19:13:11Z</dcterms:modified>
</cp:coreProperties>
</file>